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93" r:id="rId2"/>
    <p:sldId id="258" r:id="rId3"/>
    <p:sldId id="259" r:id="rId4"/>
    <p:sldId id="260" r:id="rId5"/>
    <p:sldId id="262" r:id="rId6"/>
    <p:sldId id="267" r:id="rId7"/>
    <p:sldId id="288" r:id="rId8"/>
    <p:sldId id="289" r:id="rId9"/>
    <p:sldId id="290" r:id="rId10"/>
    <p:sldId id="291" r:id="rId11"/>
    <p:sldId id="294" r:id="rId12"/>
    <p:sldId id="292" r:id="rId13"/>
    <p:sldId id="28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7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51509A-CF8A-4FB4-BFEF-F073DF791B9E}" type="datetimeFigureOut">
              <a:rPr lang="en-IN" smtClean="0"/>
              <a:t>27-04-2023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7C5C2-4BBE-4963-AA7F-9B1EBFB4F5D5}" type="slidenum">
              <a:rPr lang="en-IN" smtClean="0"/>
              <a:t>‹#›</a:t>
            </a:fld>
            <a:endParaRPr lang="en-IN"/>
          </a:p>
        </p:txBody>
      </p:sp>
    </p:spTree>
    <p:extLst>
      <p:ext uri="{BB962C8B-B14F-4D97-AF65-F5344CB8AC3E}">
        <p14:creationId xmlns:p14="http://schemas.microsoft.com/office/powerpoint/2010/main" val="3787895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404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43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345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39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985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10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538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50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2072-A5E7-01ED-925F-84C97911FD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D89F69-7555-54D1-8EDD-D904BC82C8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E3BFE9-EF5A-779E-5F7F-AC2AEF93932C}"/>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5" name="Footer Placeholder 4">
            <a:extLst>
              <a:ext uri="{FF2B5EF4-FFF2-40B4-BE49-F238E27FC236}">
                <a16:creationId xmlns:a16="http://schemas.microsoft.com/office/drawing/2014/main" id="{098FDB6B-F54D-5202-3424-A473F3FFA8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4AA7B6-9C42-0ACE-0094-26359FD19AFB}"/>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1211305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6777-AA04-F7FE-D551-BDD0F5D393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B268D6-D935-499B-7455-EB41A81557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5DECB-1E5B-78A1-58C7-061C85B0830C}"/>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5" name="Footer Placeholder 4">
            <a:extLst>
              <a:ext uri="{FF2B5EF4-FFF2-40B4-BE49-F238E27FC236}">
                <a16:creationId xmlns:a16="http://schemas.microsoft.com/office/drawing/2014/main" id="{16D2C1A9-8F45-C62C-E0D4-D0F97232B0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DFB3EC-D5DC-FDDA-280C-EDF6358E2120}"/>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36487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B04909-62E3-613A-8BB7-767215AB105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A5D202-DD3C-A672-2F92-97B8AD273D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2E6C3F-92EF-1B46-A144-14C9C63D6055}"/>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5" name="Footer Placeholder 4">
            <a:extLst>
              <a:ext uri="{FF2B5EF4-FFF2-40B4-BE49-F238E27FC236}">
                <a16:creationId xmlns:a16="http://schemas.microsoft.com/office/drawing/2014/main" id="{98DDE86E-BD5B-0C87-718F-689685E3CE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823F9D-A348-6330-75D6-0D74E1C5A8C8}"/>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3147304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1965791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481938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773477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86195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2618728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17636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BC0D-378D-7760-C0BC-C53FE38BCF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AC86D1-CADD-7EA3-6868-69D05400D8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CC7606-D723-C6A6-C1B2-7660AAEDF3CD}"/>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5" name="Footer Placeholder 4">
            <a:extLst>
              <a:ext uri="{FF2B5EF4-FFF2-40B4-BE49-F238E27FC236}">
                <a16:creationId xmlns:a16="http://schemas.microsoft.com/office/drawing/2014/main" id="{15EBAF9C-77C5-0C1E-AA6F-0AB0076FEF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1666A-262B-7AC3-46FE-09F2F3378B9C}"/>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4059219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5A1-660B-FAAE-EF1F-28265CF96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3F5929-3CDC-24F8-D9C4-75D3C70FC0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E1FF03-560A-574C-92F7-618DA6F3CFAA}"/>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5" name="Footer Placeholder 4">
            <a:extLst>
              <a:ext uri="{FF2B5EF4-FFF2-40B4-BE49-F238E27FC236}">
                <a16:creationId xmlns:a16="http://schemas.microsoft.com/office/drawing/2014/main" id="{5E6074FD-3BF7-5EFD-7EDC-32B8D124D1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29382D-4D5B-F209-36EA-FEFBABB9B826}"/>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2444460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B14F-CA1D-3045-B5FE-38A500A3F3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58D4AC-83F5-E7BC-F5D7-3F6862C90F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576D1E-B4D4-FF1F-7665-09160FDE75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909D34-7F2C-9009-5469-9D5CE8A89088}"/>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6" name="Footer Placeholder 5">
            <a:extLst>
              <a:ext uri="{FF2B5EF4-FFF2-40B4-BE49-F238E27FC236}">
                <a16:creationId xmlns:a16="http://schemas.microsoft.com/office/drawing/2014/main" id="{DEFF0865-B3CE-AF72-0AF6-BBCC2E1DA6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7F2AD5-A57F-1B42-1086-F8E00A21BF0B}"/>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1145496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02F4-5D7C-5B30-456A-9C328A389E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E08B8D-9CC4-5422-D7A0-0DB7E2D2E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FE35BC-CF5D-B7C9-E37E-03B8C0E4B6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2FCAC3A-5EB0-6FC5-0398-7B521B74DA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F88C8A-FA3E-8BC2-6465-A41959E378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E42B1E-8653-D5F2-295A-DA0C20F3C080}"/>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8" name="Footer Placeholder 7">
            <a:extLst>
              <a:ext uri="{FF2B5EF4-FFF2-40B4-BE49-F238E27FC236}">
                <a16:creationId xmlns:a16="http://schemas.microsoft.com/office/drawing/2014/main" id="{04AE4FC9-9E84-D05B-2E36-01AC5F04F00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2EEA5D0-A846-BFAC-0565-F0AA822D2424}"/>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300614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D196-007C-6625-15CE-C6A2BE7EFC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30EB62-D70D-917E-0CDB-C0B7AAF0D761}"/>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4" name="Footer Placeholder 3">
            <a:extLst>
              <a:ext uri="{FF2B5EF4-FFF2-40B4-BE49-F238E27FC236}">
                <a16:creationId xmlns:a16="http://schemas.microsoft.com/office/drawing/2014/main" id="{48B0B450-E3EF-97D7-AD9D-22D50564BC1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5E556C-135B-A5A1-039B-9DD1BD139C49}"/>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250533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AE9DB-A853-97ED-3670-AAAB413116E1}"/>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3" name="Footer Placeholder 2">
            <a:extLst>
              <a:ext uri="{FF2B5EF4-FFF2-40B4-BE49-F238E27FC236}">
                <a16:creationId xmlns:a16="http://schemas.microsoft.com/office/drawing/2014/main" id="{7239E4B8-C319-5126-89AF-71343063A9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A3B3EA-BEA9-51E5-EFF9-743DFF5DADCB}"/>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141074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C8A3-B41D-4109-F2C1-8E21E514F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38533BE-226C-7FC0-BEEA-E5602014F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F133DD-1FF8-32C1-455F-54C3CF61B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621E93-FB05-E499-FD5B-5A239941F113}"/>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6" name="Footer Placeholder 5">
            <a:extLst>
              <a:ext uri="{FF2B5EF4-FFF2-40B4-BE49-F238E27FC236}">
                <a16:creationId xmlns:a16="http://schemas.microsoft.com/office/drawing/2014/main" id="{BB648B49-BA2F-02E1-A590-2C3AD9199B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992338-4ABF-6F1F-D9AD-7BB0A2E6845D}"/>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433314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11D3-F08F-23D1-F524-0E5B90FD2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D7F957-138D-2FD5-76F3-CD2630413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FD8B53-ADED-FA92-3559-B815221A1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0F53DD-6980-1007-3C8D-E1E6E2D4B0E9}"/>
              </a:ext>
            </a:extLst>
          </p:cNvPr>
          <p:cNvSpPr>
            <a:spLocks noGrp="1"/>
          </p:cNvSpPr>
          <p:nvPr>
            <p:ph type="dt" sz="half" idx="10"/>
          </p:nvPr>
        </p:nvSpPr>
        <p:spPr/>
        <p:txBody>
          <a:bodyPr/>
          <a:lstStyle/>
          <a:p>
            <a:fld id="{6CCBD64A-BB11-4A5A-8EAE-2968B7469345}" type="datetimeFigureOut">
              <a:rPr lang="en-IN" smtClean="0"/>
              <a:t>27-04-2023</a:t>
            </a:fld>
            <a:endParaRPr lang="en-IN"/>
          </a:p>
        </p:txBody>
      </p:sp>
      <p:sp>
        <p:nvSpPr>
          <p:cNvPr id="6" name="Footer Placeholder 5">
            <a:extLst>
              <a:ext uri="{FF2B5EF4-FFF2-40B4-BE49-F238E27FC236}">
                <a16:creationId xmlns:a16="http://schemas.microsoft.com/office/drawing/2014/main" id="{2A7ECB6C-3D64-4BF1-BDA8-F619B1D39C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759D83-7255-D978-7176-DC596161A029}"/>
              </a:ext>
            </a:extLst>
          </p:cNvPr>
          <p:cNvSpPr>
            <a:spLocks noGrp="1"/>
          </p:cNvSpPr>
          <p:nvPr>
            <p:ph type="sldNum" sz="quarter" idx="12"/>
          </p:nvPr>
        </p:nvSpPr>
        <p:spPr/>
        <p:txBody>
          <a:bodyPr/>
          <a:lstStyle/>
          <a:p>
            <a:fld id="{B0E2433A-6068-4FA4-ADF3-E72F0E1D0F14}" type="slidenum">
              <a:rPr lang="en-IN" smtClean="0"/>
              <a:t>‹#›</a:t>
            </a:fld>
            <a:endParaRPr lang="en-IN"/>
          </a:p>
        </p:txBody>
      </p:sp>
    </p:spTree>
    <p:extLst>
      <p:ext uri="{BB962C8B-B14F-4D97-AF65-F5344CB8AC3E}">
        <p14:creationId xmlns:p14="http://schemas.microsoft.com/office/powerpoint/2010/main" val="2066878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CE327-7D8A-D959-5A34-23D4C4055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F22B4B-4740-9E4D-00A6-9BFB1A5BFB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435202-BF78-5F11-593B-A35B2013D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BD64A-BB11-4A5A-8EAE-2968B7469345}" type="datetimeFigureOut">
              <a:rPr lang="en-IN" smtClean="0"/>
              <a:t>27-04-2023</a:t>
            </a:fld>
            <a:endParaRPr lang="en-IN"/>
          </a:p>
        </p:txBody>
      </p:sp>
      <p:sp>
        <p:nvSpPr>
          <p:cNvPr id="5" name="Footer Placeholder 4">
            <a:extLst>
              <a:ext uri="{FF2B5EF4-FFF2-40B4-BE49-F238E27FC236}">
                <a16:creationId xmlns:a16="http://schemas.microsoft.com/office/drawing/2014/main" id="{BB7BCFC0-C6F1-CFBF-6D67-77B26D45ED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E074F2-D1AE-B079-8EA5-19B65B3D3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2433A-6068-4FA4-ADF3-E72F0E1D0F14}" type="slidenum">
              <a:rPr lang="en-IN" smtClean="0"/>
              <a:t>‹#›</a:t>
            </a:fld>
            <a:endParaRPr lang="en-IN"/>
          </a:p>
        </p:txBody>
      </p:sp>
    </p:spTree>
    <p:extLst>
      <p:ext uri="{BB962C8B-B14F-4D97-AF65-F5344CB8AC3E}">
        <p14:creationId xmlns:p14="http://schemas.microsoft.com/office/powerpoint/2010/main" val="1445363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7" name="Google Shape;162;p38">
            <a:extLst>
              <a:ext uri="{FF2B5EF4-FFF2-40B4-BE49-F238E27FC236}">
                <a16:creationId xmlns:a16="http://schemas.microsoft.com/office/drawing/2014/main" id="{6789593D-CE57-4FA1-39F0-B8ECBC5BB2E2}"/>
              </a:ext>
            </a:extLst>
          </p:cNvPr>
          <p:cNvSpPr txBox="1">
            <a:spLocks noGrp="1"/>
          </p:cNvSpPr>
          <p:nvPr>
            <p:ph type="ctrTitle"/>
          </p:nvPr>
        </p:nvSpPr>
        <p:spPr>
          <a:xfrm>
            <a:off x="2901200" y="3298469"/>
            <a:ext cx="6389600" cy="859600"/>
          </a:xfrm>
          <a:prstGeom prst="rect">
            <a:avLst/>
          </a:prstGeom>
          <a:effectLst>
            <a:outerShdw blurRad="142875" dist="19050" dir="8760000" algn="bl" rotWithShape="0">
              <a:srgbClr val="76A5AF">
                <a:alpha val="50000"/>
              </a:srgbClr>
            </a:outerShdw>
          </a:effectLst>
        </p:spPr>
        <p:txBody>
          <a:bodyPr spcFirstLastPara="1" vert="horz" wrap="square" lIns="121900" tIns="121900" rIns="121900" bIns="121900" rtlCol="0" anchor="b" anchorCtr="0">
            <a:noAutofit/>
          </a:bodyPr>
          <a:lstStyle/>
          <a:p>
            <a:pPr>
              <a:spcBef>
                <a:spcPts val="0"/>
              </a:spcBef>
            </a:pPr>
            <a:r>
              <a:rPr lang="en" dirty="0">
                <a:solidFill>
                  <a:srgbClr val="ED7D31"/>
                </a:solidFill>
              </a:rPr>
              <a:t>ClassTECH</a:t>
            </a:r>
            <a:endParaRPr dirty="0">
              <a:solidFill>
                <a:srgbClr val="ED7D31"/>
              </a:solidFill>
            </a:endParaRPr>
          </a:p>
        </p:txBody>
      </p:sp>
      <p:sp>
        <p:nvSpPr>
          <p:cNvPr id="8" name="Google Shape;163;p38">
            <a:extLst>
              <a:ext uri="{FF2B5EF4-FFF2-40B4-BE49-F238E27FC236}">
                <a16:creationId xmlns:a16="http://schemas.microsoft.com/office/drawing/2014/main" id="{097869B9-DCB8-7DC1-ACA0-F6861C24A875}"/>
              </a:ext>
            </a:extLst>
          </p:cNvPr>
          <p:cNvSpPr txBox="1">
            <a:spLocks noGrp="1"/>
          </p:cNvSpPr>
          <p:nvPr>
            <p:ph type="subTitle" idx="1"/>
          </p:nvPr>
        </p:nvSpPr>
        <p:spPr>
          <a:xfrm>
            <a:off x="2725600" y="4657593"/>
            <a:ext cx="6740800" cy="619600"/>
          </a:xfrm>
          <a:prstGeom prst="rect">
            <a:avLst/>
          </a:prstGeom>
        </p:spPr>
        <p:txBody>
          <a:bodyPr spcFirstLastPara="1" vert="horz" wrap="square" lIns="121900" tIns="121900" rIns="121900" bIns="121900" rtlCol="0" anchor="t" anchorCtr="0">
            <a:noAutofit/>
          </a:bodyPr>
          <a:lstStyle/>
          <a:p>
            <a:pPr>
              <a:spcBef>
                <a:spcPts val="0"/>
              </a:spcBef>
            </a:pPr>
            <a:r>
              <a:rPr lang="en-IN" dirty="0">
                <a:solidFill>
                  <a:schemeClr val="accent2"/>
                </a:solidFill>
              </a:rPr>
              <a:t> student-friendly </a:t>
            </a:r>
            <a:r>
              <a:rPr lang="en-IN" dirty="0">
                <a:solidFill>
                  <a:srgbClr val="ED7D31"/>
                </a:solidFill>
              </a:rPr>
              <a:t>eclassroom</a:t>
            </a:r>
            <a:r>
              <a:rPr lang="en-IN" dirty="0">
                <a:solidFill>
                  <a:schemeClr val="accent2"/>
                </a:solidFill>
              </a:rPr>
              <a:t> website</a:t>
            </a:r>
          </a:p>
        </p:txBody>
      </p:sp>
      <p:sp>
        <p:nvSpPr>
          <p:cNvPr id="9" name="Google Shape;164;p38">
            <a:extLst>
              <a:ext uri="{FF2B5EF4-FFF2-40B4-BE49-F238E27FC236}">
                <a16:creationId xmlns:a16="http://schemas.microsoft.com/office/drawing/2014/main" id="{D24C9800-34B9-DC03-3031-17000D829E3D}"/>
              </a:ext>
            </a:extLst>
          </p:cNvPr>
          <p:cNvSpPr txBox="1">
            <a:spLocks/>
          </p:cNvSpPr>
          <p:nvPr/>
        </p:nvSpPr>
        <p:spPr>
          <a:xfrm>
            <a:off x="3922200" y="4169727"/>
            <a:ext cx="4347600" cy="619600"/>
          </a:xfrm>
          <a:prstGeom prst="rect">
            <a:avLst/>
          </a:prstGeom>
          <a:effectLst>
            <a:outerShdw blurRad="100013" dist="19050" dir="8460000" algn="bl" rotWithShape="0">
              <a:srgbClr val="76A5AF">
                <a:alpha val="50000"/>
              </a:srgbClr>
            </a:outerShdw>
          </a:effectLst>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Clr>
                <a:schemeClr val="lt1"/>
              </a:buClr>
              <a:buSzPts val="6000"/>
              <a:buNone/>
              <a:defRPr sz="8000" b="1" kern="1200">
                <a:solidFill>
                  <a:schemeClr val="lt1"/>
                </a:solidFill>
                <a:latin typeface="+mj-lt"/>
                <a:ea typeface="+mj-ea"/>
                <a:cs typeface="+mj-cs"/>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IN" sz="2933" dirty="0">
                <a:latin typeface="Montserrat ExtraLight"/>
                <a:ea typeface="Montserrat ExtraLight"/>
                <a:cs typeface="Montserrat ExtraLight"/>
                <a:sym typeface="Montserrat ExtraLight"/>
              </a:rPr>
              <a:t>Webapp</a:t>
            </a:r>
          </a:p>
        </p:txBody>
      </p:sp>
      <p:cxnSp>
        <p:nvCxnSpPr>
          <p:cNvPr id="10" name="Google Shape;165;p38">
            <a:extLst>
              <a:ext uri="{FF2B5EF4-FFF2-40B4-BE49-F238E27FC236}">
                <a16:creationId xmlns:a16="http://schemas.microsoft.com/office/drawing/2014/main" id="{EB324990-1FDF-D09B-3E54-59078B83EA90}"/>
              </a:ext>
            </a:extLst>
          </p:cNvPr>
          <p:cNvCxnSpPr/>
          <p:nvPr/>
        </p:nvCxnSpPr>
        <p:spPr>
          <a:xfrm>
            <a:off x="4254000" y="4090789"/>
            <a:ext cx="368400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Picture 10">
            <a:extLst>
              <a:ext uri="{FF2B5EF4-FFF2-40B4-BE49-F238E27FC236}">
                <a16:creationId xmlns:a16="http://schemas.microsoft.com/office/drawing/2014/main" id="{D35E89B1-1394-0A1A-722B-39518757D2FE}"/>
              </a:ext>
            </a:extLst>
          </p:cNvPr>
          <p:cNvPicPr>
            <a:picLocks noChangeAspect="1"/>
          </p:cNvPicPr>
          <p:nvPr/>
        </p:nvPicPr>
        <p:blipFill>
          <a:blip r:embed="rId3"/>
          <a:stretch>
            <a:fillRect/>
          </a:stretch>
        </p:blipFill>
        <p:spPr>
          <a:xfrm>
            <a:off x="2214280" y="-714880"/>
            <a:ext cx="7691720" cy="4738387"/>
          </a:xfrm>
          <a:prstGeom prst="rect">
            <a:avLst/>
          </a:prstGeom>
        </p:spPr>
      </p:pic>
      <p:sp>
        <p:nvSpPr>
          <p:cNvPr id="2" name="TextBox 1">
            <a:extLst>
              <a:ext uri="{FF2B5EF4-FFF2-40B4-BE49-F238E27FC236}">
                <a16:creationId xmlns:a16="http://schemas.microsoft.com/office/drawing/2014/main" id="{65DFB6C9-D55D-BEC8-B3FC-77872F6D01DC}"/>
              </a:ext>
            </a:extLst>
          </p:cNvPr>
          <p:cNvSpPr txBox="1"/>
          <p:nvPr/>
        </p:nvSpPr>
        <p:spPr>
          <a:xfrm>
            <a:off x="2638424" y="5277193"/>
            <a:ext cx="7267575" cy="1295868"/>
          </a:xfrm>
          <a:prstGeom prst="rect">
            <a:avLst/>
          </a:prstGeom>
          <a:noFill/>
        </p:spPr>
        <p:txBody>
          <a:bodyPr wrap="square" rtlCol="0">
            <a:spAutoFit/>
          </a:bodyPr>
          <a:lstStyle/>
          <a:p>
            <a:pPr algn="ctr">
              <a:lnSpc>
                <a:spcPct val="150000"/>
              </a:lnSpc>
            </a:pPr>
            <a:r>
              <a:rPr lang="en-IN" dirty="0">
                <a:solidFill>
                  <a:schemeClr val="bg1"/>
                </a:solidFill>
              </a:rPr>
              <a:t>Team Members:</a:t>
            </a:r>
          </a:p>
          <a:p>
            <a:pPr>
              <a:lnSpc>
                <a:spcPct val="150000"/>
              </a:lnSpc>
            </a:pPr>
            <a:r>
              <a:rPr lang="en-IN" dirty="0">
                <a:solidFill>
                  <a:schemeClr val="bg1"/>
                </a:solidFill>
              </a:rPr>
              <a:t>Soham Manjrekar(201P018)                           </a:t>
            </a:r>
            <a:r>
              <a:rPr lang="en-IN" dirty="0" err="1">
                <a:solidFill>
                  <a:schemeClr val="bg1"/>
                </a:solidFill>
              </a:rPr>
              <a:t>Srushti</a:t>
            </a:r>
            <a:r>
              <a:rPr lang="en-IN" dirty="0">
                <a:solidFill>
                  <a:schemeClr val="bg1"/>
                </a:solidFill>
              </a:rPr>
              <a:t> Sawant(201P037) Muzaffar Khan(201P007)                                 Danish Jamadar(201P005) </a:t>
            </a:r>
          </a:p>
        </p:txBody>
      </p:sp>
    </p:spTree>
    <p:extLst>
      <p:ext uri="{BB962C8B-B14F-4D97-AF65-F5344CB8AC3E}">
        <p14:creationId xmlns:p14="http://schemas.microsoft.com/office/powerpoint/2010/main" val="408159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5364480" y="484300"/>
            <a:ext cx="7254240"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US" sz="5333" dirty="0">
                <a:solidFill>
                  <a:schemeClr val="accent2"/>
                </a:solidFill>
              </a:rPr>
              <a:t>Complaint</a:t>
            </a:r>
            <a:endParaRPr lang="en-IN" sz="5333" dirty="0">
              <a:solidFill>
                <a:schemeClr val="accent2"/>
              </a:solidFill>
            </a:endParaRP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5506720" y="497856"/>
            <a:ext cx="504376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17519E85-4AE1-B980-2057-03EA93A1288F}"/>
              </a:ext>
            </a:extLst>
          </p:cNvPr>
          <p:cNvPicPr>
            <a:picLocks noChangeAspect="1"/>
          </p:cNvPicPr>
          <p:nvPr/>
        </p:nvPicPr>
        <p:blipFill>
          <a:blip r:embed="rId3"/>
          <a:stretch>
            <a:fillRect/>
          </a:stretch>
        </p:blipFill>
        <p:spPr>
          <a:xfrm>
            <a:off x="0" y="911860"/>
            <a:ext cx="5034280" cy="5034280"/>
          </a:xfrm>
          <a:prstGeom prst="rect">
            <a:avLst/>
          </a:prstGeom>
        </p:spPr>
      </p:pic>
      <p:sp>
        <p:nvSpPr>
          <p:cNvPr id="6" name="TextBox 5">
            <a:extLst>
              <a:ext uri="{FF2B5EF4-FFF2-40B4-BE49-F238E27FC236}">
                <a16:creationId xmlns:a16="http://schemas.microsoft.com/office/drawing/2014/main" id="{F047DB54-1571-2CD2-B739-F9DD9AEAB4E7}"/>
              </a:ext>
            </a:extLst>
          </p:cNvPr>
          <p:cNvSpPr txBox="1"/>
          <p:nvPr/>
        </p:nvSpPr>
        <p:spPr>
          <a:xfrm>
            <a:off x="5588000" y="2367280"/>
            <a:ext cx="5908040" cy="2246769"/>
          </a:xfrm>
          <a:prstGeom prst="rect">
            <a:avLst/>
          </a:prstGeom>
          <a:noFill/>
        </p:spPr>
        <p:txBody>
          <a:bodyPr wrap="square">
            <a:spAutoFit/>
          </a:bodyPr>
          <a:lstStyle/>
          <a:p>
            <a:pPr algn="l"/>
            <a:r>
              <a:rPr lang="en-US" sz="2800" b="0" i="0" dirty="0">
                <a:solidFill>
                  <a:srgbClr val="E6EDF3"/>
                </a:solidFill>
                <a:effectLst/>
                <a:latin typeface="-apple-system"/>
              </a:rPr>
              <a:t>The Website is developed for a college Grievance Redressal System in an informal manner i.e. through direct supervision of the principal and managing director earlier.</a:t>
            </a:r>
          </a:p>
        </p:txBody>
      </p:sp>
    </p:spTree>
    <p:extLst>
      <p:ext uri="{BB962C8B-B14F-4D97-AF65-F5344CB8AC3E}">
        <p14:creationId xmlns:p14="http://schemas.microsoft.com/office/powerpoint/2010/main" val="189598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5364480" y="484300"/>
            <a:ext cx="7254240"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US" sz="5333" dirty="0" err="1">
                <a:solidFill>
                  <a:schemeClr val="accent2"/>
                </a:solidFill>
              </a:rPr>
              <a:t>TODo</a:t>
            </a:r>
            <a:endParaRPr lang="en-IN" sz="5333" dirty="0">
              <a:solidFill>
                <a:schemeClr val="accent2"/>
              </a:solidFill>
            </a:endParaRP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5544820" y="1478931"/>
            <a:ext cx="504376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04E7D474-4642-9841-3605-AF239BBDB871}"/>
              </a:ext>
            </a:extLst>
          </p:cNvPr>
          <p:cNvSpPr txBox="1"/>
          <p:nvPr/>
        </p:nvSpPr>
        <p:spPr>
          <a:xfrm>
            <a:off x="5588000" y="2367280"/>
            <a:ext cx="5908040" cy="2246769"/>
          </a:xfrm>
          <a:prstGeom prst="rect">
            <a:avLst/>
          </a:prstGeom>
          <a:noFill/>
        </p:spPr>
        <p:txBody>
          <a:bodyPr wrap="square">
            <a:spAutoFit/>
          </a:bodyPr>
          <a:lstStyle/>
          <a:p>
            <a:pPr algn="l"/>
            <a:r>
              <a:rPr lang="en-US" sz="2800" b="0" i="0" dirty="0">
                <a:solidFill>
                  <a:srgbClr val="E6EDF3"/>
                </a:solidFill>
                <a:effectLst/>
                <a:latin typeface="-apple-system"/>
              </a:rPr>
              <a:t>A simple </a:t>
            </a:r>
            <a:r>
              <a:rPr lang="en-US" sz="2800" b="0" i="0" dirty="0" err="1">
                <a:solidFill>
                  <a:srgbClr val="E6EDF3"/>
                </a:solidFill>
                <a:effectLst/>
                <a:latin typeface="-apple-system"/>
              </a:rPr>
              <a:t>todo</a:t>
            </a:r>
            <a:r>
              <a:rPr lang="en-US" sz="2800" b="0" i="0" dirty="0">
                <a:solidFill>
                  <a:srgbClr val="E6EDF3"/>
                </a:solidFill>
                <a:effectLst/>
                <a:latin typeface="-apple-system"/>
              </a:rPr>
              <a:t> app where user can add their task. User can mark an added task as completed . They can delete only completed task or all added task as they wish</a:t>
            </a:r>
          </a:p>
        </p:txBody>
      </p:sp>
      <p:pic>
        <p:nvPicPr>
          <p:cNvPr id="6" name="Picture 5">
            <a:extLst>
              <a:ext uri="{FF2B5EF4-FFF2-40B4-BE49-F238E27FC236}">
                <a16:creationId xmlns:a16="http://schemas.microsoft.com/office/drawing/2014/main" id="{1F310BF1-A2FE-7C22-0DDE-137A0D9F5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152525"/>
            <a:ext cx="5391150" cy="5391150"/>
          </a:xfrm>
          <a:prstGeom prst="rect">
            <a:avLst/>
          </a:prstGeom>
        </p:spPr>
      </p:pic>
    </p:spTree>
    <p:extLst>
      <p:ext uri="{BB962C8B-B14F-4D97-AF65-F5344CB8AC3E}">
        <p14:creationId xmlns:p14="http://schemas.microsoft.com/office/powerpoint/2010/main" val="183036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1344613" y="637328"/>
            <a:ext cx="6724800" cy="1255200"/>
          </a:xfrm>
          <a:prstGeom prst="rect">
            <a:avLst/>
          </a:prstGeom>
        </p:spPr>
        <p:txBody>
          <a:bodyPr spcFirstLastPara="1" vert="horz" wrap="square" lIns="121900" tIns="121900" rIns="121900" bIns="121900" rtlCol="0" anchor="t" anchorCtr="0">
            <a:noAutofit/>
          </a:bodyPr>
          <a:lstStyle/>
          <a:p>
            <a:r>
              <a:rPr lang="en" sz="4000" dirty="0">
                <a:solidFill>
                  <a:schemeClr val="accent2"/>
                </a:solidFill>
              </a:rPr>
              <a:t>Technologies</a:t>
            </a:r>
            <a:endParaRPr dirty="0">
              <a:solidFill>
                <a:schemeClr val="accent2"/>
              </a:solidFill>
            </a:endParaRPr>
          </a:p>
        </p:txBody>
      </p:sp>
      <p:sp>
        <p:nvSpPr>
          <p:cNvPr id="2098" name="Google Shape;2098;p63"/>
          <p:cNvSpPr txBox="1">
            <a:spLocks noGrp="1"/>
          </p:cNvSpPr>
          <p:nvPr>
            <p:ph type="title" idx="2"/>
          </p:nvPr>
        </p:nvSpPr>
        <p:spPr>
          <a:xfrm>
            <a:off x="1784317" y="3146433"/>
            <a:ext cx="3636800" cy="500800"/>
          </a:xfrm>
          <a:prstGeom prst="rect">
            <a:avLst/>
          </a:prstGeom>
        </p:spPr>
        <p:txBody>
          <a:bodyPr spcFirstLastPara="1" vert="horz" wrap="square" lIns="121900" tIns="121900" rIns="121900" bIns="121900" rtlCol="0" anchor="t" anchorCtr="0">
            <a:noAutofit/>
          </a:bodyPr>
          <a:lstStyle/>
          <a:p>
            <a:r>
              <a:rPr lang="en" dirty="0"/>
              <a:t>—Django</a:t>
            </a:r>
            <a:endParaRPr dirty="0"/>
          </a:p>
        </p:txBody>
      </p:sp>
      <p:sp>
        <p:nvSpPr>
          <p:cNvPr id="2099" name="Google Shape;2099;p63"/>
          <p:cNvSpPr txBox="1">
            <a:spLocks noGrp="1"/>
          </p:cNvSpPr>
          <p:nvPr>
            <p:ph type="subTitle" idx="1"/>
          </p:nvPr>
        </p:nvSpPr>
        <p:spPr>
          <a:xfrm>
            <a:off x="2128600" y="2221312"/>
            <a:ext cx="3636800" cy="807200"/>
          </a:xfrm>
          <a:prstGeom prst="rect">
            <a:avLst/>
          </a:prstGeom>
        </p:spPr>
        <p:txBody>
          <a:bodyPr spcFirstLastPara="1" vert="horz" wrap="square" lIns="121900" tIns="121900" rIns="121900" bIns="121900" rtlCol="0" anchor="t" anchorCtr="0">
            <a:noAutofit/>
          </a:bodyPr>
          <a:lstStyle/>
          <a:p>
            <a:pPr marL="0" indent="0"/>
            <a:r>
              <a:rPr lang="en" sz="3200" kern="0" dirty="0">
                <a:solidFill>
                  <a:srgbClr val="FFAB40"/>
                </a:solidFill>
                <a:latin typeface="Montserrat ExtraBold"/>
                <a:sym typeface="Montserrat ExtraBold"/>
              </a:rPr>
              <a:t>Backend</a:t>
            </a:r>
            <a:endParaRPr lang="en-IN" dirty="0"/>
          </a:p>
        </p:txBody>
      </p:sp>
      <p:cxnSp>
        <p:nvCxnSpPr>
          <p:cNvPr id="2106" name="Google Shape;2106;p63"/>
          <p:cNvCxnSpPr/>
          <p:nvPr/>
        </p:nvCxnSpPr>
        <p:spPr>
          <a:xfrm>
            <a:off x="1368267" y="552029"/>
            <a:ext cx="368400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p:cNvCxnSpPr/>
          <p:nvPr/>
        </p:nvCxnSpPr>
        <p:spPr>
          <a:xfrm>
            <a:off x="1798000" y="4064829"/>
            <a:ext cx="8596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p:nvPr/>
        </p:nvCxnSpPr>
        <p:spPr>
          <a:xfrm>
            <a:off x="6096000" y="2088229"/>
            <a:ext cx="0" cy="395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2099;p63">
            <a:extLst>
              <a:ext uri="{FF2B5EF4-FFF2-40B4-BE49-F238E27FC236}">
                <a16:creationId xmlns:a16="http://schemas.microsoft.com/office/drawing/2014/main" id="{C5857A6F-DCC1-9A50-E32C-913CEE40DDA4}"/>
              </a:ext>
            </a:extLst>
          </p:cNvPr>
          <p:cNvSpPr txBox="1">
            <a:spLocks/>
          </p:cNvSpPr>
          <p:nvPr/>
        </p:nvSpPr>
        <p:spPr>
          <a:xfrm>
            <a:off x="5706077" y="2310124"/>
            <a:ext cx="3636800" cy="80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r>
              <a:rPr lang="en" sz="3200" dirty="0">
                <a:solidFill>
                  <a:srgbClr val="FFAB40"/>
                </a:solidFill>
                <a:latin typeface="Montserrat ExtraBold"/>
                <a:sym typeface="Montserrat ExtraBold"/>
              </a:rPr>
              <a:t>Frontend</a:t>
            </a:r>
            <a:endParaRPr lang="en-IN" sz="2133" dirty="0"/>
          </a:p>
        </p:txBody>
      </p:sp>
      <p:sp>
        <p:nvSpPr>
          <p:cNvPr id="9" name="Google Shape;2098;p63">
            <a:extLst>
              <a:ext uri="{FF2B5EF4-FFF2-40B4-BE49-F238E27FC236}">
                <a16:creationId xmlns:a16="http://schemas.microsoft.com/office/drawing/2014/main" id="{8189AF65-8491-D7CF-394B-798FE3384589}"/>
              </a:ext>
            </a:extLst>
          </p:cNvPr>
          <p:cNvSpPr txBox="1">
            <a:spLocks/>
          </p:cNvSpPr>
          <p:nvPr/>
        </p:nvSpPr>
        <p:spPr>
          <a:xfrm>
            <a:off x="6464680" y="2977872"/>
            <a:ext cx="3841370" cy="103687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400"/>
              <a:buFont typeface="Montserrat ExtraBold"/>
              <a:buNone/>
              <a:defRPr sz="1400" b="0" i="0" u="none" strike="noStrike" cap="none">
                <a:solidFill>
                  <a:schemeClr val="lt1"/>
                </a:solidFill>
                <a:latin typeface="Montserrat ExtraBold"/>
                <a:ea typeface="Montserrat ExtraBold"/>
                <a:cs typeface="Montserrat ExtraBold"/>
                <a:sym typeface="Montserrat ExtraBold"/>
              </a:defRPr>
            </a:lvl1pPr>
            <a:lvl2pPr marR="0" lvl="1"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nSpc>
                <a:spcPct val="150000"/>
              </a:lnSpc>
            </a:pPr>
            <a:r>
              <a:rPr lang="en-IN" sz="1867" dirty="0"/>
              <a:t>— </a:t>
            </a:r>
            <a:r>
              <a:rPr lang="en-IN" sz="1867" dirty="0" err="1"/>
              <a:t>Reactjs</a:t>
            </a:r>
            <a:endParaRPr lang="en-IN" sz="1867" dirty="0"/>
          </a:p>
          <a:p>
            <a:pPr>
              <a:lnSpc>
                <a:spcPct val="150000"/>
              </a:lnSpc>
            </a:pPr>
            <a:r>
              <a:rPr lang="en-IN" sz="1867" dirty="0"/>
              <a:t>— Tailwind </a:t>
            </a:r>
            <a:r>
              <a:rPr lang="en-IN" sz="1867" dirty="0" err="1"/>
              <a:t>css,HTML</a:t>
            </a:r>
            <a:r>
              <a:rPr lang="en-IN" sz="1867" dirty="0"/>
              <a:t> ,</a:t>
            </a:r>
            <a:r>
              <a:rPr lang="en-IN" sz="1867" dirty="0" err="1"/>
              <a:t>Css</a:t>
            </a:r>
            <a:endParaRPr lang="en-IN" sz="1867" dirty="0"/>
          </a:p>
        </p:txBody>
      </p:sp>
      <p:sp>
        <p:nvSpPr>
          <p:cNvPr id="19" name="Google Shape;2098;p63">
            <a:extLst>
              <a:ext uri="{FF2B5EF4-FFF2-40B4-BE49-F238E27FC236}">
                <a16:creationId xmlns:a16="http://schemas.microsoft.com/office/drawing/2014/main" id="{09C3583F-2837-8679-882F-54085FFC9E6E}"/>
              </a:ext>
            </a:extLst>
          </p:cNvPr>
          <p:cNvSpPr txBox="1">
            <a:spLocks/>
          </p:cNvSpPr>
          <p:nvPr/>
        </p:nvSpPr>
        <p:spPr>
          <a:xfrm>
            <a:off x="2066484" y="5071500"/>
            <a:ext cx="3636800" cy="5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400"/>
              <a:buFont typeface="Montserrat ExtraBold"/>
              <a:buNone/>
              <a:defRPr sz="1400" b="0" i="0" u="none" strike="noStrike" cap="none">
                <a:solidFill>
                  <a:schemeClr val="lt1"/>
                </a:solidFill>
                <a:latin typeface="Montserrat ExtraBold"/>
                <a:ea typeface="Montserrat ExtraBold"/>
                <a:cs typeface="Montserrat ExtraBold"/>
                <a:sym typeface="Montserrat ExtraBold"/>
              </a:defRPr>
            </a:lvl1pPr>
            <a:lvl2pPr marR="0" lvl="1"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IN" sz="1867" dirty="0"/>
              <a:t>—MySQL</a:t>
            </a:r>
          </a:p>
        </p:txBody>
      </p:sp>
      <p:sp>
        <p:nvSpPr>
          <p:cNvPr id="20" name="Google Shape;2098;p63">
            <a:extLst>
              <a:ext uri="{FF2B5EF4-FFF2-40B4-BE49-F238E27FC236}">
                <a16:creationId xmlns:a16="http://schemas.microsoft.com/office/drawing/2014/main" id="{E15E3FF1-9B1F-0304-C655-34AC4BD30723}"/>
              </a:ext>
            </a:extLst>
          </p:cNvPr>
          <p:cNvSpPr txBox="1">
            <a:spLocks/>
          </p:cNvSpPr>
          <p:nvPr/>
        </p:nvSpPr>
        <p:spPr>
          <a:xfrm>
            <a:off x="5765400" y="5071500"/>
            <a:ext cx="3636800" cy="5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400"/>
              <a:buFont typeface="Montserrat ExtraBold"/>
              <a:buNone/>
              <a:defRPr sz="1400" b="0" i="0" u="none" strike="noStrike" cap="none">
                <a:solidFill>
                  <a:schemeClr val="lt1"/>
                </a:solidFill>
                <a:latin typeface="Montserrat ExtraBold"/>
                <a:ea typeface="Montserrat ExtraBold"/>
                <a:cs typeface="Montserrat ExtraBold"/>
                <a:sym typeface="Montserrat ExtraBold"/>
              </a:defRPr>
            </a:lvl1pPr>
            <a:lvl2pPr marR="0" lvl="1"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IN" sz="1867" dirty="0"/>
              <a:t>— Any</a:t>
            </a:r>
          </a:p>
        </p:txBody>
      </p:sp>
      <p:sp>
        <p:nvSpPr>
          <p:cNvPr id="21" name="Google Shape;2099;p63">
            <a:extLst>
              <a:ext uri="{FF2B5EF4-FFF2-40B4-BE49-F238E27FC236}">
                <a16:creationId xmlns:a16="http://schemas.microsoft.com/office/drawing/2014/main" id="{768B368E-6917-AE19-6D5E-B4440D5F95BA}"/>
              </a:ext>
            </a:extLst>
          </p:cNvPr>
          <p:cNvSpPr txBox="1">
            <a:spLocks/>
          </p:cNvSpPr>
          <p:nvPr/>
        </p:nvSpPr>
        <p:spPr>
          <a:xfrm>
            <a:off x="5741239" y="4214221"/>
            <a:ext cx="3636800" cy="80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r>
              <a:rPr lang="en" sz="3200" dirty="0">
                <a:solidFill>
                  <a:srgbClr val="FFAB40"/>
                </a:solidFill>
                <a:latin typeface="Montserrat ExtraBold"/>
                <a:sym typeface="Montserrat ExtraBold"/>
              </a:rPr>
              <a:t>Browser</a:t>
            </a:r>
            <a:endParaRPr lang="en-IN" sz="2133" dirty="0"/>
          </a:p>
        </p:txBody>
      </p:sp>
      <p:sp>
        <p:nvSpPr>
          <p:cNvPr id="22" name="Google Shape;2099;p63">
            <a:extLst>
              <a:ext uri="{FF2B5EF4-FFF2-40B4-BE49-F238E27FC236}">
                <a16:creationId xmlns:a16="http://schemas.microsoft.com/office/drawing/2014/main" id="{3E742617-8B43-6F9C-17A7-723CDDAF03C5}"/>
              </a:ext>
            </a:extLst>
          </p:cNvPr>
          <p:cNvSpPr txBox="1">
            <a:spLocks/>
          </p:cNvSpPr>
          <p:nvPr/>
        </p:nvSpPr>
        <p:spPr>
          <a:xfrm>
            <a:off x="2085461" y="4312356"/>
            <a:ext cx="3636800" cy="80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r>
              <a:rPr lang="en" sz="3200" dirty="0">
                <a:solidFill>
                  <a:srgbClr val="FFAB40"/>
                </a:solidFill>
                <a:latin typeface="Montserrat ExtraBold"/>
                <a:sym typeface="Montserrat ExtraBold"/>
              </a:rPr>
              <a:t>Database</a:t>
            </a:r>
            <a:endParaRPr lang="en-IN" sz="2133" dirty="0"/>
          </a:p>
        </p:txBody>
      </p:sp>
    </p:spTree>
    <p:extLst>
      <p:ext uri="{BB962C8B-B14F-4D97-AF65-F5344CB8AC3E}">
        <p14:creationId xmlns:p14="http://schemas.microsoft.com/office/powerpoint/2010/main" val="3571762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6" name="Google Shape;2159;p68">
            <a:extLst>
              <a:ext uri="{FF2B5EF4-FFF2-40B4-BE49-F238E27FC236}">
                <a16:creationId xmlns:a16="http://schemas.microsoft.com/office/drawing/2014/main" id="{F0F74F76-EE2A-8344-2728-C23F2227C834}"/>
              </a:ext>
            </a:extLst>
          </p:cNvPr>
          <p:cNvSpPr txBox="1">
            <a:spLocks noGrp="1"/>
          </p:cNvSpPr>
          <p:nvPr>
            <p:ph type="title"/>
          </p:nvPr>
        </p:nvSpPr>
        <p:spPr>
          <a:xfrm>
            <a:off x="1233160" y="1013833"/>
            <a:ext cx="4091600" cy="798400"/>
          </a:xfrm>
          <a:prstGeom prst="rect">
            <a:avLst/>
          </a:prstGeom>
        </p:spPr>
        <p:txBody>
          <a:bodyPr spcFirstLastPara="1" vert="horz" wrap="square" lIns="121900" tIns="121900" rIns="121900" bIns="121900" rtlCol="0" anchor="b" anchorCtr="0">
            <a:noAutofit/>
          </a:bodyPr>
          <a:lstStyle/>
          <a:p>
            <a:r>
              <a:rPr lang="en" dirty="0">
                <a:solidFill>
                  <a:schemeClr val="accent2"/>
                </a:solidFill>
              </a:rPr>
              <a:t>THANKS</a:t>
            </a:r>
            <a:r>
              <a:rPr lang="en" dirty="0"/>
              <a:t>!</a:t>
            </a:r>
            <a:endParaRPr dirty="0"/>
          </a:p>
        </p:txBody>
      </p:sp>
      <p:sp>
        <p:nvSpPr>
          <p:cNvPr id="7" name="Google Shape;2160;p68">
            <a:extLst>
              <a:ext uri="{FF2B5EF4-FFF2-40B4-BE49-F238E27FC236}">
                <a16:creationId xmlns:a16="http://schemas.microsoft.com/office/drawing/2014/main" id="{E49F74AA-ED5B-DFEB-1CC9-A87BA731E969}"/>
              </a:ext>
            </a:extLst>
          </p:cNvPr>
          <p:cNvSpPr txBox="1">
            <a:spLocks/>
          </p:cNvSpPr>
          <p:nvPr/>
        </p:nvSpPr>
        <p:spPr>
          <a:xfrm>
            <a:off x="1233167" y="2245700"/>
            <a:ext cx="4407200" cy="145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None/>
            </a:pPr>
            <a:r>
              <a:rPr lang="en-US" sz="1867" dirty="0"/>
              <a:t>Do you have any questions?</a:t>
            </a:r>
          </a:p>
          <a:p>
            <a:pPr marL="0" indent="0">
              <a:buNone/>
            </a:pPr>
            <a:r>
              <a:rPr lang="en-US" sz="1867" dirty="0"/>
              <a:t>sohammanjrekar@eng.rizvi.edu.in</a:t>
            </a:r>
          </a:p>
          <a:p>
            <a:pPr marL="0" indent="0">
              <a:buNone/>
            </a:pPr>
            <a:r>
              <a:rPr lang="en-US" sz="1867" dirty="0"/>
              <a:t>+91 7045208474</a:t>
            </a:r>
          </a:p>
          <a:p>
            <a:pPr marL="0" indent="0">
              <a:buNone/>
            </a:pPr>
            <a:endParaRPr lang="en-US" sz="1867" dirty="0"/>
          </a:p>
          <a:p>
            <a:pPr marL="0" indent="0">
              <a:buNone/>
            </a:pPr>
            <a:endParaRPr lang="en-US" sz="1867" dirty="0"/>
          </a:p>
        </p:txBody>
      </p:sp>
      <p:cxnSp>
        <p:nvCxnSpPr>
          <p:cNvPr id="8" name="Google Shape;2161;p68">
            <a:extLst>
              <a:ext uri="{FF2B5EF4-FFF2-40B4-BE49-F238E27FC236}">
                <a16:creationId xmlns:a16="http://schemas.microsoft.com/office/drawing/2014/main" id="{8295610E-068B-77D3-A1B6-3E02B4103C2A}"/>
              </a:ext>
            </a:extLst>
          </p:cNvPr>
          <p:cNvCxnSpPr/>
          <p:nvPr/>
        </p:nvCxnSpPr>
        <p:spPr>
          <a:xfrm>
            <a:off x="1351200" y="1985063"/>
            <a:ext cx="36840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9" name="Google Shape;2163;p68">
            <a:extLst>
              <a:ext uri="{FF2B5EF4-FFF2-40B4-BE49-F238E27FC236}">
                <a16:creationId xmlns:a16="http://schemas.microsoft.com/office/drawing/2014/main" id="{E15D9A51-A40E-4419-FE65-387383E52B1C}"/>
              </a:ext>
            </a:extLst>
          </p:cNvPr>
          <p:cNvCxnSpPr/>
          <p:nvPr/>
        </p:nvCxnSpPr>
        <p:spPr>
          <a:xfrm>
            <a:off x="1351200" y="4610763"/>
            <a:ext cx="368400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Google Shape;2164;p68">
            <a:extLst>
              <a:ext uri="{FF2B5EF4-FFF2-40B4-BE49-F238E27FC236}">
                <a16:creationId xmlns:a16="http://schemas.microsoft.com/office/drawing/2014/main" id="{29EA3785-FBD9-29D7-731B-235026BD8889}"/>
              </a:ext>
            </a:extLst>
          </p:cNvPr>
          <p:cNvSpPr/>
          <p:nvPr/>
        </p:nvSpPr>
        <p:spPr>
          <a:xfrm>
            <a:off x="1351212" y="3701699"/>
            <a:ext cx="460899" cy="461408"/>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nvGrpSpPr>
          <p:cNvPr id="11" name="Google Shape;2165;p68">
            <a:extLst>
              <a:ext uri="{FF2B5EF4-FFF2-40B4-BE49-F238E27FC236}">
                <a16:creationId xmlns:a16="http://schemas.microsoft.com/office/drawing/2014/main" id="{3C15BD09-2FA4-674A-388B-FA107B303505}"/>
              </a:ext>
            </a:extLst>
          </p:cNvPr>
          <p:cNvGrpSpPr/>
          <p:nvPr/>
        </p:nvGrpSpPr>
        <p:grpSpPr>
          <a:xfrm>
            <a:off x="1950508" y="3701699"/>
            <a:ext cx="461408" cy="460899"/>
            <a:chOff x="3303268" y="3817349"/>
            <a:chExt cx="346056" cy="345674"/>
          </a:xfrm>
        </p:grpSpPr>
        <p:sp>
          <p:nvSpPr>
            <p:cNvPr id="12" name="Google Shape;2166;p68">
              <a:extLst>
                <a:ext uri="{FF2B5EF4-FFF2-40B4-BE49-F238E27FC236}">
                  <a16:creationId xmlns:a16="http://schemas.microsoft.com/office/drawing/2014/main" id="{787B4799-AB8D-21B4-01FF-3B9200541FFC}"/>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 name="Google Shape;2167;p68">
              <a:extLst>
                <a:ext uri="{FF2B5EF4-FFF2-40B4-BE49-F238E27FC236}">
                  <a16:creationId xmlns:a16="http://schemas.microsoft.com/office/drawing/2014/main" id="{D76FDEB5-BBA5-E2D9-C0B8-99936FA3AD56}"/>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 name="Google Shape;2168;p68">
              <a:extLst>
                <a:ext uri="{FF2B5EF4-FFF2-40B4-BE49-F238E27FC236}">
                  <a16:creationId xmlns:a16="http://schemas.microsoft.com/office/drawing/2014/main" id="{CDAE8252-BCBA-F513-983B-5B0F2A02A9E6}"/>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 name="Google Shape;2169;p68">
              <a:extLst>
                <a:ext uri="{FF2B5EF4-FFF2-40B4-BE49-F238E27FC236}">
                  <a16:creationId xmlns:a16="http://schemas.microsoft.com/office/drawing/2014/main" id="{CEB02370-0F2E-AAAF-09A4-A8A44F092C4F}"/>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16" name="Google Shape;2170;p68">
            <a:extLst>
              <a:ext uri="{FF2B5EF4-FFF2-40B4-BE49-F238E27FC236}">
                <a16:creationId xmlns:a16="http://schemas.microsoft.com/office/drawing/2014/main" id="{0A7DA636-18E3-BFED-F905-98BCB6ACDE1C}"/>
              </a:ext>
            </a:extLst>
          </p:cNvPr>
          <p:cNvGrpSpPr/>
          <p:nvPr/>
        </p:nvGrpSpPr>
        <p:grpSpPr>
          <a:xfrm>
            <a:off x="2549293" y="3701699"/>
            <a:ext cx="461408" cy="460899"/>
            <a:chOff x="3752358" y="3817349"/>
            <a:chExt cx="346056" cy="345674"/>
          </a:xfrm>
        </p:grpSpPr>
        <p:sp>
          <p:nvSpPr>
            <p:cNvPr id="17" name="Google Shape;2171;p68">
              <a:extLst>
                <a:ext uri="{FF2B5EF4-FFF2-40B4-BE49-F238E27FC236}">
                  <a16:creationId xmlns:a16="http://schemas.microsoft.com/office/drawing/2014/main" id="{2495BC96-77ED-89E8-DD84-C8CCE04E5510}"/>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 name="Google Shape;2172;p68">
              <a:extLst>
                <a:ext uri="{FF2B5EF4-FFF2-40B4-BE49-F238E27FC236}">
                  <a16:creationId xmlns:a16="http://schemas.microsoft.com/office/drawing/2014/main" id="{BE86B94E-A4BD-9864-3AA0-A0AF7D0C13CD}"/>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 name="Google Shape;2173;p68">
              <a:extLst>
                <a:ext uri="{FF2B5EF4-FFF2-40B4-BE49-F238E27FC236}">
                  <a16:creationId xmlns:a16="http://schemas.microsoft.com/office/drawing/2014/main" id="{E1B9112A-A254-077C-2EE5-70C91766ADBC}"/>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 name="Google Shape;2174;p68">
              <a:extLst>
                <a:ext uri="{FF2B5EF4-FFF2-40B4-BE49-F238E27FC236}">
                  <a16:creationId xmlns:a16="http://schemas.microsoft.com/office/drawing/2014/main" id="{A9A0A0F1-1F0D-0E62-4672-E44E669D0337}"/>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pic>
        <p:nvPicPr>
          <p:cNvPr id="21" name="Picture 20">
            <a:extLst>
              <a:ext uri="{FF2B5EF4-FFF2-40B4-BE49-F238E27FC236}">
                <a16:creationId xmlns:a16="http://schemas.microsoft.com/office/drawing/2014/main" id="{501ACB43-9FA4-9080-08E2-1E6585E13494}"/>
              </a:ext>
            </a:extLst>
          </p:cNvPr>
          <p:cNvPicPr>
            <a:picLocks noChangeAspect="1"/>
          </p:cNvPicPr>
          <p:nvPr/>
        </p:nvPicPr>
        <p:blipFill>
          <a:blip r:embed="rId3"/>
          <a:stretch>
            <a:fillRect/>
          </a:stretch>
        </p:blipFill>
        <p:spPr>
          <a:xfrm>
            <a:off x="6096001" y="791795"/>
            <a:ext cx="5273039" cy="52730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397933" y="2360933"/>
            <a:ext cx="2756000" cy="965200"/>
          </a:xfrm>
          <a:prstGeom prst="rect">
            <a:avLst/>
          </a:prstGeom>
        </p:spPr>
        <p:txBody>
          <a:bodyPr spcFirstLastPara="1" vert="horz" wrap="square" lIns="121900" tIns="121900" rIns="121900" bIns="121900" rtlCol="0" anchor="b" anchorCtr="0">
            <a:noAutofit/>
          </a:bodyPr>
          <a:lstStyle/>
          <a:p>
            <a:r>
              <a:rPr lang="en"/>
              <a:t>01</a:t>
            </a:r>
            <a:endParaRPr/>
          </a:p>
        </p:txBody>
      </p:sp>
      <p:sp>
        <p:nvSpPr>
          <p:cNvPr id="179" name="Google Shape;179;p40"/>
          <p:cNvSpPr txBox="1">
            <a:spLocks noGrp="1"/>
          </p:cNvSpPr>
          <p:nvPr>
            <p:ph type="title"/>
          </p:nvPr>
        </p:nvSpPr>
        <p:spPr>
          <a:xfrm>
            <a:off x="4717996" y="3487433"/>
            <a:ext cx="2756000" cy="731200"/>
          </a:xfrm>
          <a:prstGeom prst="rect">
            <a:avLst/>
          </a:prstGeom>
        </p:spPr>
        <p:txBody>
          <a:bodyPr spcFirstLastPara="1" vert="horz" wrap="square" lIns="121900" tIns="121900" rIns="121900" bIns="121900" rtlCol="0" anchor="b" anchorCtr="0">
            <a:noAutofit/>
          </a:bodyPr>
          <a:lstStyle/>
          <a:p>
            <a:r>
              <a:rPr lang="en" dirty="0"/>
              <a:t>Features</a:t>
            </a:r>
            <a:endParaRPr dirty="0"/>
          </a:p>
        </p:txBody>
      </p:sp>
      <p:sp>
        <p:nvSpPr>
          <p:cNvPr id="180" name="Google Shape;180;p40"/>
          <p:cNvSpPr txBox="1">
            <a:spLocks noGrp="1"/>
          </p:cNvSpPr>
          <p:nvPr>
            <p:ph type="subTitle" idx="1"/>
          </p:nvPr>
        </p:nvSpPr>
        <p:spPr>
          <a:xfrm>
            <a:off x="4717996" y="4197433"/>
            <a:ext cx="2756000" cy="1646800"/>
          </a:xfrm>
          <a:prstGeom prst="rect">
            <a:avLst/>
          </a:prstGeom>
        </p:spPr>
        <p:txBody>
          <a:bodyPr spcFirstLastPara="1" vert="horz" wrap="square" lIns="121900" tIns="121900" rIns="121900" bIns="121900" rtlCol="0" anchor="t" anchorCtr="0">
            <a:noAutofit/>
          </a:bodyPr>
          <a:lstStyle/>
          <a:p>
            <a:pPr marL="0" indent="0"/>
            <a:r>
              <a:rPr lang="en" dirty="0"/>
              <a:t>List of features</a:t>
            </a:r>
            <a:endParaRPr dirty="0"/>
          </a:p>
        </p:txBody>
      </p:sp>
      <p:sp>
        <p:nvSpPr>
          <p:cNvPr id="181" name="Google Shape;181;p40"/>
          <p:cNvSpPr txBox="1">
            <a:spLocks noGrp="1"/>
          </p:cNvSpPr>
          <p:nvPr>
            <p:ph type="title" idx="2"/>
          </p:nvPr>
        </p:nvSpPr>
        <p:spPr>
          <a:xfrm>
            <a:off x="8038071" y="3487433"/>
            <a:ext cx="2756000" cy="731200"/>
          </a:xfrm>
          <a:prstGeom prst="rect">
            <a:avLst/>
          </a:prstGeom>
        </p:spPr>
        <p:txBody>
          <a:bodyPr spcFirstLastPara="1" vert="horz" wrap="square" lIns="121900" tIns="121900" rIns="121900" bIns="121900" rtlCol="0" anchor="b" anchorCtr="0">
            <a:noAutofit/>
          </a:bodyPr>
          <a:lstStyle/>
          <a:p>
            <a:r>
              <a:rPr lang="en" dirty="0"/>
              <a:t>Introduction</a:t>
            </a:r>
            <a:endParaRPr dirty="0"/>
          </a:p>
        </p:txBody>
      </p:sp>
      <p:sp>
        <p:nvSpPr>
          <p:cNvPr id="182" name="Google Shape;182;p40"/>
          <p:cNvSpPr txBox="1">
            <a:spLocks noGrp="1"/>
          </p:cNvSpPr>
          <p:nvPr>
            <p:ph type="subTitle" idx="3"/>
          </p:nvPr>
        </p:nvSpPr>
        <p:spPr>
          <a:xfrm>
            <a:off x="8038071" y="4197433"/>
            <a:ext cx="2756000" cy="1646800"/>
          </a:xfrm>
          <a:prstGeom prst="rect">
            <a:avLst/>
          </a:prstGeom>
        </p:spPr>
        <p:txBody>
          <a:bodyPr spcFirstLastPara="1" vert="horz" wrap="square" lIns="121900" tIns="121900" rIns="121900" bIns="121900" rtlCol="0" anchor="t" anchorCtr="0">
            <a:noAutofit/>
          </a:bodyPr>
          <a:lstStyle/>
          <a:p>
            <a:pPr marL="0" indent="0"/>
            <a:r>
              <a:rPr lang="en-IN" dirty="0"/>
              <a:t>I</a:t>
            </a:r>
            <a:r>
              <a:rPr lang="en" dirty="0"/>
              <a:t>ntroduction about project</a:t>
            </a:r>
            <a:endParaRPr dirty="0"/>
          </a:p>
        </p:txBody>
      </p:sp>
      <p:sp>
        <p:nvSpPr>
          <p:cNvPr id="183" name="Google Shape;183;p40"/>
          <p:cNvSpPr txBox="1">
            <a:spLocks noGrp="1"/>
          </p:cNvSpPr>
          <p:nvPr>
            <p:ph type="title" idx="4"/>
          </p:nvPr>
        </p:nvSpPr>
        <p:spPr>
          <a:xfrm>
            <a:off x="1397929" y="3487433"/>
            <a:ext cx="2756000" cy="731200"/>
          </a:xfrm>
          <a:prstGeom prst="rect">
            <a:avLst/>
          </a:prstGeom>
        </p:spPr>
        <p:txBody>
          <a:bodyPr spcFirstLastPara="1" vert="horz" wrap="square" lIns="121900" tIns="121900" rIns="121900" bIns="121900" rtlCol="0" anchor="b" anchorCtr="0">
            <a:noAutofit/>
          </a:bodyPr>
          <a:lstStyle/>
          <a:p>
            <a:r>
              <a:rPr lang="en" dirty="0"/>
              <a:t>Abstract</a:t>
            </a:r>
            <a:endParaRPr dirty="0"/>
          </a:p>
        </p:txBody>
      </p:sp>
      <p:sp>
        <p:nvSpPr>
          <p:cNvPr id="184" name="Google Shape;184;p40"/>
          <p:cNvSpPr txBox="1">
            <a:spLocks noGrp="1"/>
          </p:cNvSpPr>
          <p:nvPr>
            <p:ph type="subTitle" idx="5"/>
          </p:nvPr>
        </p:nvSpPr>
        <p:spPr>
          <a:xfrm>
            <a:off x="1397929" y="4197433"/>
            <a:ext cx="2756000" cy="1646800"/>
          </a:xfrm>
          <a:prstGeom prst="rect">
            <a:avLst/>
          </a:prstGeom>
        </p:spPr>
        <p:txBody>
          <a:bodyPr spcFirstLastPara="1" vert="horz" wrap="square" lIns="121900" tIns="121900" rIns="121900" bIns="121900" rtlCol="0" anchor="t" anchorCtr="0">
            <a:noAutofit/>
          </a:bodyPr>
          <a:lstStyle/>
          <a:p>
            <a:pPr marL="0" indent="0"/>
            <a:r>
              <a:rPr lang="en-US" dirty="0"/>
              <a:t>existing in thought or as an idea but not having a physical or concrete existence</a:t>
            </a:r>
          </a:p>
        </p:txBody>
      </p:sp>
      <p:sp>
        <p:nvSpPr>
          <p:cNvPr id="185" name="Google Shape;185;p40"/>
          <p:cNvSpPr txBox="1">
            <a:spLocks noGrp="1"/>
          </p:cNvSpPr>
          <p:nvPr>
            <p:ph type="title" idx="7"/>
          </p:nvPr>
        </p:nvSpPr>
        <p:spPr>
          <a:xfrm>
            <a:off x="4718000" y="2360933"/>
            <a:ext cx="2756000" cy="965200"/>
          </a:xfrm>
          <a:prstGeom prst="rect">
            <a:avLst/>
          </a:prstGeom>
        </p:spPr>
        <p:txBody>
          <a:bodyPr spcFirstLastPara="1" vert="horz" wrap="square" lIns="121900" tIns="121900" rIns="121900" bIns="121900" rtlCol="0" anchor="b" anchorCtr="0">
            <a:noAutofit/>
          </a:bodyPr>
          <a:lstStyle/>
          <a:p>
            <a:r>
              <a:rPr lang="en"/>
              <a:t>02</a:t>
            </a:r>
            <a:endParaRPr/>
          </a:p>
        </p:txBody>
      </p:sp>
      <p:sp>
        <p:nvSpPr>
          <p:cNvPr id="186" name="Google Shape;186;p40"/>
          <p:cNvSpPr txBox="1">
            <a:spLocks noGrp="1"/>
          </p:cNvSpPr>
          <p:nvPr>
            <p:ph type="title" idx="8"/>
          </p:nvPr>
        </p:nvSpPr>
        <p:spPr>
          <a:xfrm>
            <a:off x="8038067" y="2360933"/>
            <a:ext cx="2756000" cy="965200"/>
          </a:xfrm>
          <a:prstGeom prst="rect">
            <a:avLst/>
          </a:prstGeom>
        </p:spPr>
        <p:txBody>
          <a:bodyPr spcFirstLastPara="1" vert="horz" wrap="square" lIns="121900" tIns="121900" rIns="121900" bIns="121900" rtlCol="0" anchor="b" anchorCtr="0">
            <a:noAutofit/>
          </a:bodyPr>
          <a:lstStyle/>
          <a:p>
            <a:r>
              <a:rPr lang="en"/>
              <a:t>03</a:t>
            </a:r>
            <a:endParaRPr/>
          </a:p>
        </p:txBody>
      </p:sp>
      <p:cxnSp>
        <p:nvCxnSpPr>
          <p:cNvPr id="187" name="Google Shape;187;p40"/>
          <p:cNvCxnSpPr/>
          <p:nvPr/>
        </p:nvCxnSpPr>
        <p:spPr>
          <a:xfrm>
            <a:off x="2511133" y="3394880"/>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5831200" y="3394880"/>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9151267" y="3394880"/>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anim calcmode="lin" valueType="num">
                                      <p:cBhvr>
                                        <p:cTn id="8" dur="1000" fill="hold"/>
                                        <p:tgtEl>
                                          <p:spTgt spid="178"/>
                                        </p:tgtEl>
                                        <p:attrNameLst>
                                          <p:attrName>ppt_x</p:attrName>
                                        </p:attrNameLst>
                                      </p:cBhvr>
                                      <p:tavLst>
                                        <p:tav tm="0">
                                          <p:val>
                                            <p:strVal val="#ppt_x"/>
                                          </p:val>
                                        </p:tav>
                                        <p:tav tm="100000">
                                          <p:val>
                                            <p:strVal val="#ppt_x"/>
                                          </p:val>
                                        </p:tav>
                                      </p:tavLst>
                                    </p:anim>
                                    <p:anim calcmode="lin" valueType="num">
                                      <p:cBhvr>
                                        <p:cTn id="9" dur="1000" fill="hold"/>
                                        <p:tgtEl>
                                          <p:spTgt spid="1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1000"/>
                                        <p:tgtEl>
                                          <p:spTgt spid="179"/>
                                        </p:tgtEl>
                                      </p:cBhvr>
                                    </p:animEffect>
                                    <p:anim calcmode="lin" valueType="num">
                                      <p:cBhvr>
                                        <p:cTn id="13" dur="1000" fill="hold"/>
                                        <p:tgtEl>
                                          <p:spTgt spid="179"/>
                                        </p:tgtEl>
                                        <p:attrNameLst>
                                          <p:attrName>ppt_x</p:attrName>
                                        </p:attrNameLst>
                                      </p:cBhvr>
                                      <p:tavLst>
                                        <p:tav tm="0">
                                          <p:val>
                                            <p:strVal val="#ppt_x"/>
                                          </p:val>
                                        </p:tav>
                                        <p:tav tm="100000">
                                          <p:val>
                                            <p:strVal val="#ppt_x"/>
                                          </p:val>
                                        </p:tav>
                                      </p:tavLst>
                                    </p:anim>
                                    <p:anim calcmode="lin" valueType="num">
                                      <p:cBhvr>
                                        <p:cTn id="14" dur="1000" fill="hold"/>
                                        <p:tgtEl>
                                          <p:spTgt spid="17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0">
                                            <p:txEl>
                                              <p:pRg st="0" end="0"/>
                                            </p:txEl>
                                          </p:spTgt>
                                        </p:tgtEl>
                                        <p:attrNameLst>
                                          <p:attrName>style.visibility</p:attrName>
                                        </p:attrNameLst>
                                      </p:cBhvr>
                                      <p:to>
                                        <p:strVal val="visible"/>
                                      </p:to>
                                    </p:set>
                                    <p:animEffect transition="in" filter="fade">
                                      <p:cBhvr>
                                        <p:cTn id="17" dur="1000"/>
                                        <p:tgtEl>
                                          <p:spTgt spid="180">
                                            <p:txEl>
                                              <p:pRg st="0" end="0"/>
                                            </p:txEl>
                                          </p:spTgt>
                                        </p:tgtEl>
                                      </p:cBhvr>
                                    </p:animEffect>
                                    <p:anim calcmode="lin" valueType="num">
                                      <p:cBhvr>
                                        <p:cTn id="18" dur="1000" fill="hold"/>
                                        <p:tgtEl>
                                          <p:spTgt spid="18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80">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fade">
                                      <p:cBhvr>
                                        <p:cTn id="22" dur="1000"/>
                                        <p:tgtEl>
                                          <p:spTgt spid="181"/>
                                        </p:tgtEl>
                                      </p:cBhvr>
                                    </p:animEffect>
                                    <p:anim calcmode="lin" valueType="num">
                                      <p:cBhvr>
                                        <p:cTn id="23" dur="1000" fill="hold"/>
                                        <p:tgtEl>
                                          <p:spTgt spid="181"/>
                                        </p:tgtEl>
                                        <p:attrNameLst>
                                          <p:attrName>ppt_x</p:attrName>
                                        </p:attrNameLst>
                                      </p:cBhvr>
                                      <p:tavLst>
                                        <p:tav tm="0">
                                          <p:val>
                                            <p:strVal val="#ppt_x"/>
                                          </p:val>
                                        </p:tav>
                                        <p:tav tm="100000">
                                          <p:val>
                                            <p:strVal val="#ppt_x"/>
                                          </p:val>
                                        </p:tav>
                                      </p:tavLst>
                                    </p:anim>
                                    <p:anim calcmode="lin" valueType="num">
                                      <p:cBhvr>
                                        <p:cTn id="24" dur="1000" fill="hold"/>
                                        <p:tgtEl>
                                          <p:spTgt spid="18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2">
                                            <p:txEl>
                                              <p:pRg st="0" end="0"/>
                                            </p:txEl>
                                          </p:spTgt>
                                        </p:tgtEl>
                                        <p:attrNameLst>
                                          <p:attrName>style.visibility</p:attrName>
                                        </p:attrNameLst>
                                      </p:cBhvr>
                                      <p:to>
                                        <p:strVal val="visible"/>
                                      </p:to>
                                    </p:set>
                                    <p:animEffect transition="in" filter="fade">
                                      <p:cBhvr>
                                        <p:cTn id="27" dur="1000"/>
                                        <p:tgtEl>
                                          <p:spTgt spid="182">
                                            <p:txEl>
                                              <p:pRg st="0" end="0"/>
                                            </p:txEl>
                                          </p:spTgt>
                                        </p:tgtEl>
                                      </p:cBhvr>
                                    </p:animEffect>
                                    <p:anim calcmode="lin" valueType="num">
                                      <p:cBhvr>
                                        <p:cTn id="28" dur="10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82">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3"/>
                                        </p:tgtEl>
                                        <p:attrNameLst>
                                          <p:attrName>style.visibility</p:attrName>
                                        </p:attrNameLst>
                                      </p:cBhvr>
                                      <p:to>
                                        <p:strVal val="visible"/>
                                      </p:to>
                                    </p:set>
                                    <p:animEffect transition="in" filter="fade">
                                      <p:cBhvr>
                                        <p:cTn id="32" dur="1000"/>
                                        <p:tgtEl>
                                          <p:spTgt spid="183"/>
                                        </p:tgtEl>
                                      </p:cBhvr>
                                    </p:animEffect>
                                    <p:anim calcmode="lin" valueType="num">
                                      <p:cBhvr>
                                        <p:cTn id="33" dur="1000" fill="hold"/>
                                        <p:tgtEl>
                                          <p:spTgt spid="183"/>
                                        </p:tgtEl>
                                        <p:attrNameLst>
                                          <p:attrName>ppt_x</p:attrName>
                                        </p:attrNameLst>
                                      </p:cBhvr>
                                      <p:tavLst>
                                        <p:tav tm="0">
                                          <p:val>
                                            <p:strVal val="#ppt_x"/>
                                          </p:val>
                                        </p:tav>
                                        <p:tav tm="100000">
                                          <p:val>
                                            <p:strVal val="#ppt_x"/>
                                          </p:val>
                                        </p:tav>
                                      </p:tavLst>
                                    </p:anim>
                                    <p:anim calcmode="lin" valueType="num">
                                      <p:cBhvr>
                                        <p:cTn id="34" dur="1000" fill="hold"/>
                                        <p:tgtEl>
                                          <p:spTgt spid="18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4">
                                            <p:txEl>
                                              <p:pRg st="0" end="0"/>
                                            </p:txEl>
                                          </p:spTgt>
                                        </p:tgtEl>
                                        <p:attrNameLst>
                                          <p:attrName>style.visibility</p:attrName>
                                        </p:attrNameLst>
                                      </p:cBhvr>
                                      <p:to>
                                        <p:strVal val="visible"/>
                                      </p:to>
                                    </p:set>
                                    <p:animEffect transition="in" filter="fade">
                                      <p:cBhvr>
                                        <p:cTn id="37" dur="1000"/>
                                        <p:tgtEl>
                                          <p:spTgt spid="184">
                                            <p:txEl>
                                              <p:pRg st="0" end="0"/>
                                            </p:txEl>
                                          </p:spTgt>
                                        </p:tgtEl>
                                      </p:cBhvr>
                                    </p:animEffect>
                                    <p:anim calcmode="lin" valueType="num">
                                      <p:cBhvr>
                                        <p:cTn id="38" dur="1000" fill="hold"/>
                                        <p:tgtEl>
                                          <p:spTgt spid="18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84">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1000"/>
                                        <p:tgtEl>
                                          <p:spTgt spid="185"/>
                                        </p:tgtEl>
                                      </p:cBhvr>
                                    </p:animEffect>
                                    <p:anim calcmode="lin" valueType="num">
                                      <p:cBhvr>
                                        <p:cTn id="43" dur="1000" fill="hold"/>
                                        <p:tgtEl>
                                          <p:spTgt spid="185"/>
                                        </p:tgtEl>
                                        <p:attrNameLst>
                                          <p:attrName>ppt_x</p:attrName>
                                        </p:attrNameLst>
                                      </p:cBhvr>
                                      <p:tavLst>
                                        <p:tav tm="0">
                                          <p:val>
                                            <p:strVal val="#ppt_x"/>
                                          </p:val>
                                        </p:tav>
                                        <p:tav tm="100000">
                                          <p:val>
                                            <p:strVal val="#ppt_x"/>
                                          </p:val>
                                        </p:tav>
                                      </p:tavLst>
                                    </p:anim>
                                    <p:anim calcmode="lin" valueType="num">
                                      <p:cBhvr>
                                        <p:cTn id="44" dur="1000" fill="hold"/>
                                        <p:tgtEl>
                                          <p:spTgt spid="18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6"/>
                                        </p:tgtEl>
                                        <p:attrNameLst>
                                          <p:attrName>style.visibility</p:attrName>
                                        </p:attrNameLst>
                                      </p:cBhvr>
                                      <p:to>
                                        <p:strVal val="visible"/>
                                      </p:to>
                                    </p:set>
                                    <p:animEffect transition="in" filter="fade">
                                      <p:cBhvr>
                                        <p:cTn id="47" dur="1000"/>
                                        <p:tgtEl>
                                          <p:spTgt spid="186"/>
                                        </p:tgtEl>
                                      </p:cBhvr>
                                    </p:animEffect>
                                    <p:anim calcmode="lin" valueType="num">
                                      <p:cBhvr>
                                        <p:cTn id="48" dur="1000" fill="hold"/>
                                        <p:tgtEl>
                                          <p:spTgt spid="186"/>
                                        </p:tgtEl>
                                        <p:attrNameLst>
                                          <p:attrName>ppt_x</p:attrName>
                                        </p:attrNameLst>
                                      </p:cBhvr>
                                      <p:tavLst>
                                        <p:tav tm="0">
                                          <p:val>
                                            <p:strVal val="#ppt_x"/>
                                          </p:val>
                                        </p:tav>
                                        <p:tav tm="100000">
                                          <p:val>
                                            <p:strVal val="#ppt_x"/>
                                          </p:val>
                                        </p:tav>
                                      </p:tavLst>
                                    </p:anim>
                                    <p:anim calcmode="lin" valueType="num">
                                      <p:cBhvr>
                                        <p:cTn id="49" dur="1000" fill="hold"/>
                                        <p:tgtEl>
                                          <p:spTgt spid="18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fade">
                                      <p:cBhvr>
                                        <p:cTn id="52" dur="1000"/>
                                        <p:tgtEl>
                                          <p:spTgt spid="187"/>
                                        </p:tgtEl>
                                      </p:cBhvr>
                                    </p:animEffect>
                                    <p:anim calcmode="lin" valueType="num">
                                      <p:cBhvr>
                                        <p:cTn id="53" dur="1000" fill="hold"/>
                                        <p:tgtEl>
                                          <p:spTgt spid="187"/>
                                        </p:tgtEl>
                                        <p:attrNameLst>
                                          <p:attrName>ppt_x</p:attrName>
                                        </p:attrNameLst>
                                      </p:cBhvr>
                                      <p:tavLst>
                                        <p:tav tm="0">
                                          <p:val>
                                            <p:strVal val="#ppt_x"/>
                                          </p:val>
                                        </p:tav>
                                        <p:tav tm="100000">
                                          <p:val>
                                            <p:strVal val="#ppt_x"/>
                                          </p:val>
                                        </p:tav>
                                      </p:tavLst>
                                    </p:anim>
                                    <p:anim calcmode="lin" valueType="num">
                                      <p:cBhvr>
                                        <p:cTn id="54" dur="1000" fill="hold"/>
                                        <p:tgtEl>
                                          <p:spTgt spid="18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88"/>
                                        </p:tgtEl>
                                        <p:attrNameLst>
                                          <p:attrName>style.visibility</p:attrName>
                                        </p:attrNameLst>
                                      </p:cBhvr>
                                      <p:to>
                                        <p:strVal val="visible"/>
                                      </p:to>
                                    </p:set>
                                    <p:animEffect transition="in" filter="fade">
                                      <p:cBhvr>
                                        <p:cTn id="57" dur="1000"/>
                                        <p:tgtEl>
                                          <p:spTgt spid="188"/>
                                        </p:tgtEl>
                                      </p:cBhvr>
                                    </p:animEffect>
                                    <p:anim calcmode="lin" valueType="num">
                                      <p:cBhvr>
                                        <p:cTn id="58" dur="1000" fill="hold"/>
                                        <p:tgtEl>
                                          <p:spTgt spid="188"/>
                                        </p:tgtEl>
                                        <p:attrNameLst>
                                          <p:attrName>ppt_x</p:attrName>
                                        </p:attrNameLst>
                                      </p:cBhvr>
                                      <p:tavLst>
                                        <p:tav tm="0">
                                          <p:val>
                                            <p:strVal val="#ppt_x"/>
                                          </p:val>
                                        </p:tav>
                                        <p:tav tm="100000">
                                          <p:val>
                                            <p:strVal val="#ppt_x"/>
                                          </p:val>
                                        </p:tav>
                                      </p:tavLst>
                                    </p:anim>
                                    <p:anim calcmode="lin" valueType="num">
                                      <p:cBhvr>
                                        <p:cTn id="59" dur="1000" fill="hold"/>
                                        <p:tgtEl>
                                          <p:spTgt spid="18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89"/>
                                        </p:tgtEl>
                                        <p:attrNameLst>
                                          <p:attrName>style.visibility</p:attrName>
                                        </p:attrNameLst>
                                      </p:cBhvr>
                                      <p:to>
                                        <p:strVal val="visible"/>
                                      </p:to>
                                    </p:set>
                                    <p:animEffect transition="in" filter="fade">
                                      <p:cBhvr>
                                        <p:cTn id="62" dur="1000"/>
                                        <p:tgtEl>
                                          <p:spTgt spid="189"/>
                                        </p:tgtEl>
                                      </p:cBhvr>
                                    </p:animEffect>
                                    <p:anim calcmode="lin" valueType="num">
                                      <p:cBhvr>
                                        <p:cTn id="63" dur="1000" fill="hold"/>
                                        <p:tgtEl>
                                          <p:spTgt spid="189"/>
                                        </p:tgtEl>
                                        <p:attrNameLst>
                                          <p:attrName>ppt_x</p:attrName>
                                        </p:attrNameLst>
                                      </p:cBhvr>
                                      <p:tavLst>
                                        <p:tav tm="0">
                                          <p:val>
                                            <p:strVal val="#ppt_x"/>
                                          </p:val>
                                        </p:tav>
                                        <p:tav tm="100000">
                                          <p:val>
                                            <p:strVal val="#ppt_x"/>
                                          </p:val>
                                        </p:tav>
                                      </p:tavLst>
                                    </p:anim>
                                    <p:anim calcmode="lin" valueType="num">
                                      <p:cBhvr>
                                        <p:cTn id="64"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9" grpId="0"/>
      <p:bldP spid="180" grpId="0" build="p"/>
      <p:bldP spid="181" grpId="0"/>
      <p:bldP spid="182" grpId="0" build="p"/>
      <p:bldP spid="183" grpId="0"/>
      <p:bldP spid="184" grpId="0" build="p"/>
      <p:bldP spid="185" grpId="0"/>
      <p:bldP spid="1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2" name="Google Shape;215;p44">
            <a:extLst>
              <a:ext uri="{FF2B5EF4-FFF2-40B4-BE49-F238E27FC236}">
                <a16:creationId xmlns:a16="http://schemas.microsoft.com/office/drawing/2014/main" id="{0B530D70-2CE5-A03C-0CBD-7115F3459D72}"/>
              </a:ext>
            </a:extLst>
          </p:cNvPr>
          <p:cNvSpPr txBox="1">
            <a:spLocks/>
          </p:cNvSpPr>
          <p:nvPr/>
        </p:nvSpPr>
        <p:spPr>
          <a:xfrm>
            <a:off x="5338107" y="1734845"/>
            <a:ext cx="6595200" cy="442477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US" sz="1867" dirty="0">
                <a:solidFill>
                  <a:schemeClr val="bg1"/>
                </a:solidFill>
              </a:rPr>
              <a:t>In graduate studies, many students find it difficult to achieve good grades because they do not get much support in higher education courses compared to the support that students receive in schools. We can use machine learning for the student grades prediction task so that instructors can help students prepare for topics where student grades were predicted low.in this project, Face attendance system, Quiz, whiteboard , chatbot , timetable, books, notes etc.</a:t>
            </a:r>
          </a:p>
        </p:txBody>
      </p:sp>
      <p:cxnSp>
        <p:nvCxnSpPr>
          <p:cNvPr id="13" name="Google Shape;216;p44">
            <a:extLst>
              <a:ext uri="{FF2B5EF4-FFF2-40B4-BE49-F238E27FC236}">
                <a16:creationId xmlns:a16="http://schemas.microsoft.com/office/drawing/2014/main" id="{FA8525F8-1A1D-E3CF-B894-8C810BAC5427}"/>
              </a:ext>
            </a:extLst>
          </p:cNvPr>
          <p:cNvCxnSpPr/>
          <p:nvPr/>
        </p:nvCxnSpPr>
        <p:spPr>
          <a:xfrm>
            <a:off x="6874987" y="501229"/>
            <a:ext cx="368400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 name="TextBox 21">
            <a:extLst>
              <a:ext uri="{FF2B5EF4-FFF2-40B4-BE49-F238E27FC236}">
                <a16:creationId xmlns:a16="http://schemas.microsoft.com/office/drawing/2014/main" id="{24D7F31B-3823-2E07-6FE8-DC8708D9274A}"/>
              </a:ext>
            </a:extLst>
          </p:cNvPr>
          <p:cNvSpPr txBox="1"/>
          <p:nvPr/>
        </p:nvSpPr>
        <p:spPr>
          <a:xfrm>
            <a:off x="6715760" y="698382"/>
            <a:ext cx="3271520" cy="584775"/>
          </a:xfrm>
          <a:prstGeom prst="rect">
            <a:avLst/>
          </a:prstGeom>
          <a:noFill/>
        </p:spPr>
        <p:txBody>
          <a:bodyPr wrap="square">
            <a:spAutoFit/>
          </a:bodyPr>
          <a:lstStyle/>
          <a:p>
            <a:r>
              <a:rPr lang="en" sz="3200" kern="0" dirty="0">
                <a:solidFill>
                  <a:srgbClr val="FFAB40"/>
                </a:solidFill>
                <a:latin typeface="Montserrat ExtraBold"/>
                <a:sym typeface="Montserrat ExtraBold"/>
              </a:rPr>
              <a:t>Abstract</a:t>
            </a:r>
            <a:endParaRPr lang="en-IN" sz="2400" dirty="0"/>
          </a:p>
        </p:txBody>
      </p:sp>
      <p:pic>
        <p:nvPicPr>
          <p:cNvPr id="24" name="Picture 23">
            <a:extLst>
              <a:ext uri="{FF2B5EF4-FFF2-40B4-BE49-F238E27FC236}">
                <a16:creationId xmlns:a16="http://schemas.microsoft.com/office/drawing/2014/main" id="{5BEF9A6C-6BFA-BDDC-A121-40BBFC28A6DD}"/>
              </a:ext>
            </a:extLst>
          </p:cNvPr>
          <p:cNvPicPr>
            <a:picLocks noChangeAspect="1"/>
          </p:cNvPicPr>
          <p:nvPr/>
        </p:nvPicPr>
        <p:blipFill>
          <a:blip r:embed="rId3"/>
          <a:stretch>
            <a:fillRect/>
          </a:stretch>
        </p:blipFill>
        <p:spPr>
          <a:xfrm>
            <a:off x="1" y="1158241"/>
            <a:ext cx="4968239" cy="4968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3433661" y="4367120"/>
            <a:ext cx="5573600" cy="619600"/>
          </a:xfrm>
          <a:prstGeom prst="rect">
            <a:avLst/>
          </a:prstGeom>
        </p:spPr>
        <p:txBody>
          <a:bodyPr spcFirstLastPara="1" vert="horz" wrap="square" lIns="121900" tIns="121900" rIns="121900" bIns="121900" rtlCol="0" anchor="t" anchorCtr="0">
            <a:noAutofit/>
          </a:bodyPr>
          <a:lstStyle/>
          <a:p>
            <a:pPr marL="0" indent="0"/>
            <a:r>
              <a:rPr lang="en" dirty="0">
                <a:solidFill>
                  <a:schemeClr val="accent2"/>
                </a:solidFill>
              </a:rPr>
              <a:t>—</a:t>
            </a:r>
            <a:r>
              <a:rPr lang="en-IN" dirty="0">
                <a:solidFill>
                  <a:schemeClr val="accent2"/>
                </a:solidFill>
              </a:rPr>
              <a:t>Keith Bachman</a:t>
            </a:r>
            <a:endParaRPr dirty="0">
              <a:solidFill>
                <a:schemeClr val="accent2"/>
              </a:solidFill>
            </a:endParaRPr>
          </a:p>
        </p:txBody>
      </p:sp>
      <p:sp>
        <p:nvSpPr>
          <p:cNvPr id="201" name="Google Shape;201;p42"/>
          <p:cNvSpPr txBox="1">
            <a:spLocks noGrp="1"/>
          </p:cNvSpPr>
          <p:nvPr>
            <p:ph type="ctrTitle"/>
          </p:nvPr>
        </p:nvSpPr>
        <p:spPr>
          <a:xfrm>
            <a:off x="2153921" y="1028400"/>
            <a:ext cx="7701280" cy="3470800"/>
          </a:xfrm>
          <a:prstGeom prst="rect">
            <a:avLst/>
          </a:prstGeom>
        </p:spPr>
        <p:txBody>
          <a:bodyPr spcFirstLastPara="1" vert="horz" wrap="square" lIns="121900" tIns="121900" rIns="121900" bIns="121900" rtlCol="0" anchor="t" anchorCtr="0">
            <a:noAutofit/>
          </a:bodyPr>
          <a:lstStyle/>
          <a:p>
            <a:r>
              <a:rPr lang="en-US" dirty="0"/>
              <a:t>“</a:t>
            </a:r>
            <a:r>
              <a:rPr lang="en-US" sz="3733" dirty="0"/>
              <a:t>Teachers need to integrate technology seamlessly into the curriculum instead of viewing it as an add-on, an afterthought, or an event.”</a:t>
            </a:r>
            <a:endParaRPr dirty="0"/>
          </a:p>
        </p:txBody>
      </p:sp>
      <p:pic>
        <p:nvPicPr>
          <p:cNvPr id="9" name="Picture 8">
            <a:extLst>
              <a:ext uri="{FF2B5EF4-FFF2-40B4-BE49-F238E27FC236}">
                <a16:creationId xmlns:a16="http://schemas.microsoft.com/office/drawing/2014/main" id="{1E9D7B5C-81A4-B27A-3891-A587C651662C}"/>
              </a:ext>
            </a:extLst>
          </p:cNvPr>
          <p:cNvPicPr>
            <a:picLocks noChangeAspect="1"/>
          </p:cNvPicPr>
          <p:nvPr/>
        </p:nvPicPr>
        <p:blipFill>
          <a:blip r:embed="rId3"/>
          <a:stretch>
            <a:fillRect/>
          </a:stretch>
        </p:blipFill>
        <p:spPr>
          <a:xfrm>
            <a:off x="8336071" y="2971800"/>
            <a:ext cx="3886200" cy="3886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251333" y="593368"/>
            <a:ext cx="4844667" cy="808705"/>
          </a:xfrm>
          <a:prstGeom prst="rect">
            <a:avLst/>
          </a:prstGeom>
        </p:spPr>
        <p:txBody>
          <a:bodyPr spcFirstLastPara="1" vert="horz" wrap="square" lIns="121900" tIns="121900" rIns="121900" bIns="121900" rtlCol="0" anchor="t" anchorCtr="0">
            <a:noAutofit/>
          </a:bodyPr>
          <a:lstStyle/>
          <a:p>
            <a:r>
              <a:rPr lang="en" sz="4800" dirty="0">
                <a:solidFill>
                  <a:schemeClr val="accent2"/>
                </a:solidFill>
              </a:rPr>
              <a:t>Introduction</a:t>
            </a:r>
            <a:endParaRPr sz="4800" dirty="0">
              <a:solidFill>
                <a:schemeClr val="accent2"/>
              </a:solidFill>
            </a:endParaRPr>
          </a:p>
        </p:txBody>
      </p:sp>
      <p:sp>
        <p:nvSpPr>
          <p:cNvPr id="215" name="Google Shape;215;p44"/>
          <p:cNvSpPr txBox="1">
            <a:spLocks noGrp="1"/>
          </p:cNvSpPr>
          <p:nvPr>
            <p:ph type="body" idx="1"/>
          </p:nvPr>
        </p:nvSpPr>
        <p:spPr>
          <a:xfrm>
            <a:off x="558800" y="1402072"/>
            <a:ext cx="10708640" cy="5059688"/>
          </a:xfrm>
          <a:prstGeom prst="rect">
            <a:avLst/>
          </a:prstGeom>
        </p:spPr>
        <p:txBody>
          <a:bodyPr spcFirstLastPara="1" vert="horz" wrap="square" lIns="121900" tIns="121900" rIns="121900" bIns="121900" rtlCol="0" anchor="t" anchorCtr="0">
            <a:noAutofit/>
          </a:bodyPr>
          <a:lstStyle/>
          <a:p>
            <a:pPr marL="186262" indent="0" algn="just">
              <a:lnSpc>
                <a:spcPct val="150000"/>
              </a:lnSpc>
              <a:buNone/>
            </a:pPr>
            <a:r>
              <a:rPr lang="en-IN" sz="2400" dirty="0">
                <a:solidFill>
                  <a:schemeClr val="bg1"/>
                </a:solidFill>
                <a:latin typeface="Montserrat" panose="00000500000000000000" pitchFamily="2" charset="0"/>
                <a:ea typeface="Times New Roman" panose="02020603050405020304" pitchFamily="18" charset="0"/>
              </a:rPr>
              <a:t>Universities are very prestigious places to access higher education Some students need a lot of attention from instructors because if special attention will not be given to those students who are not getting good grades, it could be detrimental to their emotional state and their career in the long run. </a:t>
            </a:r>
            <a:r>
              <a:rPr lang="en-IN" sz="2400" dirty="0">
                <a:solidFill>
                  <a:schemeClr val="bg1"/>
                </a:solidFill>
                <a:latin typeface="Montserrat" panose="00000500000000000000" pitchFamily="2" charset="0"/>
                <a:ea typeface="Calibri" panose="020F0502020204030204" pitchFamily="34" charset="0"/>
              </a:rPr>
              <a:t>By using machine learning algorithms, we can predict how well the students are going to perform so that we can help the students whose grades are predicted low. Student Grades Prediction is based on the problem of regression in machine learning</a:t>
            </a:r>
            <a:endParaRPr lang="en-US" dirty="0">
              <a:solidFill>
                <a:schemeClr val="bg1"/>
              </a:solidFill>
              <a:latin typeface="Montserrat" panose="00000500000000000000" pitchFamily="2" charset="0"/>
            </a:endParaRPr>
          </a:p>
        </p:txBody>
      </p:sp>
      <p:cxnSp>
        <p:nvCxnSpPr>
          <p:cNvPr id="216" name="Google Shape;216;p44"/>
          <p:cNvCxnSpPr/>
          <p:nvPr/>
        </p:nvCxnSpPr>
        <p:spPr>
          <a:xfrm>
            <a:off x="1368267" y="552029"/>
            <a:ext cx="36840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additive="base">
                                        <p:cTn id="7" dur="500" fill="hold"/>
                                        <p:tgtEl>
                                          <p:spTgt spid="214"/>
                                        </p:tgtEl>
                                        <p:attrNameLst>
                                          <p:attrName>ppt_x</p:attrName>
                                        </p:attrNameLst>
                                      </p:cBhvr>
                                      <p:tavLst>
                                        <p:tav tm="0">
                                          <p:val>
                                            <p:strVal val="#ppt_x"/>
                                          </p:val>
                                        </p:tav>
                                        <p:tav tm="100000">
                                          <p:val>
                                            <p:strVal val="#ppt_x"/>
                                          </p:val>
                                        </p:tav>
                                      </p:tavLst>
                                    </p:anim>
                                    <p:anim calcmode="lin" valueType="num">
                                      <p:cBhvr additive="base">
                                        <p:cTn id="8"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
                                            <p:txEl>
                                              <p:pRg st="0" end="0"/>
                                            </p:txEl>
                                          </p:spTgt>
                                        </p:tgtEl>
                                        <p:attrNameLst>
                                          <p:attrName>style.visibility</p:attrName>
                                        </p:attrNameLst>
                                      </p:cBhvr>
                                      <p:to>
                                        <p:strVal val="visible"/>
                                      </p:to>
                                    </p:set>
                                    <p:anim calcmode="lin" valueType="num">
                                      <p:cBhvr additive="base">
                                        <p:cTn id="13" dur="500" fill="hold"/>
                                        <p:tgtEl>
                                          <p:spTgt spid="21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6360160" y="399630"/>
            <a:ext cx="6695440"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IN" sz="4267" dirty="0">
                <a:solidFill>
                  <a:schemeClr val="accent2"/>
                </a:solidFill>
              </a:rPr>
              <a:t>Face</a:t>
            </a:r>
            <a:r>
              <a:rPr lang="en-IN" sz="4267" dirty="0">
                <a:solidFill>
                  <a:schemeClr val="tx2"/>
                </a:solidFill>
              </a:rPr>
              <a:t> </a:t>
            </a:r>
            <a:r>
              <a:rPr lang="en-IN" sz="4267" dirty="0">
                <a:solidFill>
                  <a:schemeClr val="accent2"/>
                </a:solidFill>
              </a:rPr>
              <a:t>recognition</a:t>
            </a: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6360160" y="1326229"/>
            <a:ext cx="5092907"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Picture 7">
            <a:extLst>
              <a:ext uri="{FF2B5EF4-FFF2-40B4-BE49-F238E27FC236}">
                <a16:creationId xmlns:a16="http://schemas.microsoft.com/office/drawing/2014/main" id="{57ECD250-56E9-A7F9-C06D-851BC8F813DF}"/>
              </a:ext>
            </a:extLst>
          </p:cNvPr>
          <p:cNvPicPr>
            <a:picLocks noChangeAspect="1"/>
          </p:cNvPicPr>
          <p:nvPr/>
        </p:nvPicPr>
        <p:blipFill>
          <a:blip r:embed="rId3"/>
          <a:stretch>
            <a:fillRect/>
          </a:stretch>
        </p:blipFill>
        <p:spPr>
          <a:xfrm>
            <a:off x="345440" y="1326229"/>
            <a:ext cx="4996440" cy="4858052"/>
          </a:xfrm>
          <a:prstGeom prst="rect">
            <a:avLst/>
          </a:prstGeom>
        </p:spPr>
      </p:pic>
      <p:sp>
        <p:nvSpPr>
          <p:cNvPr id="9" name="Google Shape;215;p44">
            <a:extLst>
              <a:ext uri="{FF2B5EF4-FFF2-40B4-BE49-F238E27FC236}">
                <a16:creationId xmlns:a16="http://schemas.microsoft.com/office/drawing/2014/main" id="{85AD587B-DD03-A7CE-E7B0-064D05CE5CA5}"/>
              </a:ext>
            </a:extLst>
          </p:cNvPr>
          <p:cNvSpPr txBox="1">
            <a:spLocks/>
          </p:cNvSpPr>
          <p:nvPr/>
        </p:nvSpPr>
        <p:spPr>
          <a:xfrm>
            <a:off x="5862321" y="1564289"/>
            <a:ext cx="5704159" cy="330235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US" sz="1867" dirty="0">
                <a:solidFill>
                  <a:schemeClr val="bg1"/>
                </a:solidFill>
              </a:rPr>
              <a:t>Facial recognition is a way of identifying or confirming an individual’s identity using their face. Facial recognition systems can be used to identify people in real-time.</a:t>
            </a:r>
          </a:p>
        </p:txBody>
      </p:sp>
    </p:spTree>
    <p:extLst>
      <p:ext uri="{BB962C8B-B14F-4D97-AF65-F5344CB8AC3E}">
        <p14:creationId xmlns:p14="http://schemas.microsoft.com/office/powerpoint/2010/main" val="394476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3607435" y="343437"/>
            <a:ext cx="8584565" cy="2072424"/>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US" sz="4400" dirty="0">
                <a:solidFill>
                  <a:schemeClr val="accent2"/>
                </a:solidFill>
              </a:rPr>
              <a:t>Collaborative Whiteboard</a:t>
            </a:r>
            <a:endParaRPr lang="en-IN" sz="4400" dirty="0">
              <a:solidFill>
                <a:schemeClr val="accent2"/>
              </a:solidFill>
            </a:endParaRP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5111498" y="1379649"/>
            <a:ext cx="6308977"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215;p44">
            <a:extLst>
              <a:ext uri="{FF2B5EF4-FFF2-40B4-BE49-F238E27FC236}">
                <a16:creationId xmlns:a16="http://schemas.microsoft.com/office/drawing/2014/main" id="{EFAC8350-5CE6-E3DF-CA6C-7A2AE5040660}"/>
              </a:ext>
            </a:extLst>
          </p:cNvPr>
          <p:cNvSpPr txBox="1">
            <a:spLocks/>
          </p:cNvSpPr>
          <p:nvPr/>
        </p:nvSpPr>
        <p:spPr>
          <a:xfrm>
            <a:off x="5496560" y="1734846"/>
            <a:ext cx="6436747" cy="32943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US" sz="1867" dirty="0">
                <a:solidFill>
                  <a:schemeClr val="bg1"/>
                </a:solidFill>
              </a:rPr>
              <a:t>Collaborative whiteboard software provides a shared, singular, and open design space where collaborators can simultaneously make edits and share content from their respective devices. As the name implies, a collaborative whiteboard tool often resembles a physical whiteboard.</a:t>
            </a:r>
          </a:p>
        </p:txBody>
      </p:sp>
      <p:pic>
        <p:nvPicPr>
          <p:cNvPr id="6" name="Picture 5">
            <a:extLst>
              <a:ext uri="{FF2B5EF4-FFF2-40B4-BE49-F238E27FC236}">
                <a16:creationId xmlns:a16="http://schemas.microsoft.com/office/drawing/2014/main" id="{D6AE8E63-4632-F950-AE6A-407F43DE1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1099"/>
            <a:ext cx="4581525" cy="4581525"/>
          </a:xfrm>
          <a:prstGeom prst="rect">
            <a:avLst/>
          </a:prstGeom>
        </p:spPr>
      </p:pic>
    </p:spTree>
    <p:extLst>
      <p:ext uri="{BB962C8B-B14F-4D97-AF65-F5344CB8AC3E}">
        <p14:creationId xmlns:p14="http://schemas.microsoft.com/office/powerpoint/2010/main" val="381621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6473573" y="484299"/>
            <a:ext cx="4844667"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IN" sz="5333" dirty="0">
                <a:solidFill>
                  <a:schemeClr val="accent2"/>
                </a:solidFill>
              </a:rPr>
              <a:t>Quiz</a:t>
            </a:r>
          </a:p>
          <a:p>
            <a:pPr algn="l"/>
            <a:endParaRPr lang="en-IN" sz="5333" dirty="0">
              <a:solidFill>
                <a:schemeClr val="accent2"/>
              </a:solidFill>
            </a:endParaRP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6349452" y="1455849"/>
            <a:ext cx="5092907"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D75C2F0C-05E6-850B-814A-05386766F748}"/>
              </a:ext>
            </a:extLst>
          </p:cNvPr>
          <p:cNvPicPr>
            <a:picLocks noChangeAspect="1"/>
          </p:cNvPicPr>
          <p:nvPr/>
        </p:nvPicPr>
        <p:blipFill>
          <a:blip r:embed="rId3"/>
          <a:stretch>
            <a:fillRect/>
          </a:stretch>
        </p:blipFill>
        <p:spPr>
          <a:xfrm>
            <a:off x="114301" y="836942"/>
            <a:ext cx="5090159" cy="5090159"/>
          </a:xfrm>
          <a:prstGeom prst="rect">
            <a:avLst/>
          </a:prstGeom>
        </p:spPr>
      </p:pic>
      <p:sp>
        <p:nvSpPr>
          <p:cNvPr id="6" name="Google Shape;215;p44">
            <a:extLst>
              <a:ext uri="{FF2B5EF4-FFF2-40B4-BE49-F238E27FC236}">
                <a16:creationId xmlns:a16="http://schemas.microsoft.com/office/drawing/2014/main" id="{20EF8654-925E-2BFC-FF60-82876E05629F}"/>
              </a:ext>
            </a:extLst>
          </p:cNvPr>
          <p:cNvSpPr txBox="1">
            <a:spLocks/>
          </p:cNvSpPr>
          <p:nvPr/>
        </p:nvSpPr>
        <p:spPr>
          <a:xfrm>
            <a:off x="5496560" y="1734846"/>
            <a:ext cx="6436747" cy="32943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US" sz="1867" dirty="0">
                <a:solidFill>
                  <a:schemeClr val="bg1"/>
                </a:solidFill>
              </a:rPr>
              <a:t>A quiz website for organizing online quizzes and tests. It's build using Python/Django and Bootstrap4 frameworks.</a:t>
            </a:r>
          </a:p>
        </p:txBody>
      </p:sp>
    </p:spTree>
    <p:extLst>
      <p:ext uri="{BB962C8B-B14F-4D97-AF65-F5344CB8AC3E}">
        <p14:creationId xmlns:p14="http://schemas.microsoft.com/office/powerpoint/2010/main" val="190471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4" name="Google Shape;214;p44">
            <a:extLst>
              <a:ext uri="{FF2B5EF4-FFF2-40B4-BE49-F238E27FC236}">
                <a16:creationId xmlns:a16="http://schemas.microsoft.com/office/drawing/2014/main" id="{864B0965-22AB-2A71-3C1E-DCFC0C51EF0C}"/>
              </a:ext>
            </a:extLst>
          </p:cNvPr>
          <p:cNvSpPr txBox="1">
            <a:spLocks/>
          </p:cNvSpPr>
          <p:nvPr/>
        </p:nvSpPr>
        <p:spPr>
          <a:xfrm>
            <a:off x="7395845" y="446200"/>
            <a:ext cx="4523060" cy="808705"/>
          </a:xfrm>
          <a:prstGeom prst="rect">
            <a:avLst/>
          </a:prstGeom>
          <a:noFill/>
          <a:ln>
            <a:noFill/>
          </a:ln>
          <a:effectLst>
            <a:outerShdw blurRad="57150" dist="19050" dir="5400000" algn="bl" rotWithShape="0">
              <a:srgbClr val="76A5AF">
                <a:alpha val="88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IN" sz="5333" dirty="0">
                <a:solidFill>
                  <a:schemeClr val="accent2"/>
                </a:solidFill>
              </a:rPr>
              <a:t>Classroom</a:t>
            </a:r>
          </a:p>
          <a:p>
            <a:pPr algn="l"/>
            <a:endParaRPr lang="en-IN" sz="5333" dirty="0">
              <a:solidFill>
                <a:schemeClr val="accent2"/>
              </a:solidFill>
            </a:endParaRPr>
          </a:p>
        </p:txBody>
      </p:sp>
      <p:cxnSp>
        <p:nvCxnSpPr>
          <p:cNvPr id="5" name="Google Shape;216;p44">
            <a:extLst>
              <a:ext uri="{FF2B5EF4-FFF2-40B4-BE49-F238E27FC236}">
                <a16:creationId xmlns:a16="http://schemas.microsoft.com/office/drawing/2014/main" id="{9749DF47-DFB0-0BFA-A0AA-383FE721D9BC}"/>
              </a:ext>
            </a:extLst>
          </p:cNvPr>
          <p:cNvCxnSpPr>
            <a:cxnSpLocks/>
          </p:cNvCxnSpPr>
          <p:nvPr/>
        </p:nvCxnSpPr>
        <p:spPr>
          <a:xfrm>
            <a:off x="4538345" y="1501980"/>
            <a:ext cx="7380560" cy="0"/>
          </a:xfrm>
          <a:prstGeom prst="straightConnector1">
            <a:avLst/>
          </a:prstGeom>
          <a:noFill/>
          <a:ln w="9525" cap="flat" cmpd="sng">
            <a:solidFill>
              <a:srgbClr val="ED7D3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DADDE78E-A3D4-A22B-2C44-EA75CDE97CF6}"/>
              </a:ext>
            </a:extLst>
          </p:cNvPr>
          <p:cNvSpPr txBox="1"/>
          <p:nvPr/>
        </p:nvSpPr>
        <p:spPr>
          <a:xfrm>
            <a:off x="5588000" y="2367280"/>
            <a:ext cx="5908040" cy="2554930"/>
          </a:xfrm>
          <a:prstGeom prst="rect">
            <a:avLst/>
          </a:prstGeom>
          <a:noFill/>
        </p:spPr>
        <p:txBody>
          <a:bodyPr wrap="square">
            <a:spAutoFit/>
          </a:bodyPr>
          <a:lstStyle/>
          <a:p>
            <a:pPr algn="just"/>
            <a:r>
              <a:rPr lang="en-US" sz="2667" dirty="0">
                <a:solidFill>
                  <a:schemeClr val="bg1"/>
                </a:solidFill>
                <a:latin typeface="MuseoSans"/>
              </a:rPr>
              <a:t>Classroom makes it easy for learners and instructors to connect—inside and outside of schools. Classroom saves time </a:t>
            </a:r>
          </a:p>
          <a:p>
            <a:pPr algn="just"/>
            <a:r>
              <a:rPr lang="en-US" sz="2667" dirty="0">
                <a:solidFill>
                  <a:schemeClr val="bg1"/>
                </a:solidFill>
                <a:latin typeface="MuseoSans"/>
              </a:rPr>
              <a:t>and paper, and makes it easy to create classes, distribute assignments, communicate, and stay organized.</a:t>
            </a:r>
            <a:endParaRPr lang="en-IN" sz="2667" dirty="0">
              <a:solidFill>
                <a:schemeClr val="bg1"/>
              </a:solidFill>
            </a:endParaRPr>
          </a:p>
        </p:txBody>
      </p:sp>
      <p:pic>
        <p:nvPicPr>
          <p:cNvPr id="3" name="Picture 2">
            <a:extLst>
              <a:ext uri="{FF2B5EF4-FFF2-40B4-BE49-F238E27FC236}">
                <a16:creationId xmlns:a16="http://schemas.microsoft.com/office/drawing/2014/main" id="{BD5DC986-0B98-4DBE-A031-5B58BE965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20" y="1076325"/>
            <a:ext cx="4857749" cy="4857749"/>
          </a:xfrm>
          <a:prstGeom prst="rect">
            <a:avLst/>
          </a:prstGeom>
        </p:spPr>
      </p:pic>
    </p:spTree>
    <p:extLst>
      <p:ext uri="{BB962C8B-B14F-4D97-AF65-F5344CB8AC3E}">
        <p14:creationId xmlns:p14="http://schemas.microsoft.com/office/powerpoint/2010/main" val="229661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504</Words>
  <Application>Microsoft Office PowerPoint</Application>
  <PresentationFormat>Widescreen</PresentationFormat>
  <Paragraphs>47</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-apple-system</vt:lpstr>
      <vt:lpstr>Arial</vt:lpstr>
      <vt:lpstr>Calibri</vt:lpstr>
      <vt:lpstr>Calibri Light</vt:lpstr>
      <vt:lpstr>Montserrat</vt:lpstr>
      <vt:lpstr>Montserrat ExtraBold</vt:lpstr>
      <vt:lpstr>Montserrat ExtraLight</vt:lpstr>
      <vt:lpstr>MuseoSans</vt:lpstr>
      <vt:lpstr>Office Theme</vt:lpstr>
      <vt:lpstr>ClassTECH</vt:lpstr>
      <vt:lpstr>01</vt:lpstr>
      <vt:lpstr>PowerPoint Presentation</vt:lpstr>
      <vt:lpstr>“Teachers need to integrate technology seamlessly into the curriculum instead of viewing it as an add-on, an afterthought, or an event.”</vt:lpstr>
      <vt:lpstr>Introduction</vt:lpstr>
      <vt:lpstr>PowerPoint Presentation</vt:lpstr>
      <vt:lpstr>PowerPoint Presentation</vt:lpstr>
      <vt:lpstr>PowerPoint Presentation</vt:lpstr>
      <vt:lpstr>PowerPoint Presentation</vt:lpstr>
      <vt:lpstr>PowerPoint Presentation</vt:lpstr>
      <vt:lpstr>PowerPoint Presentation</vt:lpstr>
      <vt:lpstr>Technologies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ClassTECH</dc:title>
  <dc:creator>soham manjrekar</dc:creator>
  <cp:lastModifiedBy>soham manjrekar</cp:lastModifiedBy>
  <cp:revision>3</cp:revision>
  <dcterms:created xsi:type="dcterms:W3CDTF">2023-02-08T19:04:34Z</dcterms:created>
  <dcterms:modified xsi:type="dcterms:W3CDTF">2023-04-27T16:57:41Z</dcterms:modified>
</cp:coreProperties>
</file>